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6"/>
  </p:notesMasterIdLst>
  <p:sldIdLst>
    <p:sldId id="257" r:id="rId2"/>
    <p:sldId id="808" r:id="rId3"/>
    <p:sldId id="830" r:id="rId4"/>
    <p:sldId id="681" r:id="rId5"/>
    <p:sldId id="809" r:id="rId6"/>
    <p:sldId id="810" r:id="rId7"/>
    <p:sldId id="831" r:id="rId8"/>
    <p:sldId id="823" r:id="rId9"/>
    <p:sldId id="816" r:id="rId10"/>
    <p:sldId id="832" r:id="rId11"/>
    <p:sldId id="824" r:id="rId12"/>
    <p:sldId id="833" r:id="rId13"/>
    <p:sldId id="817" r:id="rId14"/>
    <p:sldId id="825" r:id="rId15"/>
    <p:sldId id="834" r:id="rId16"/>
    <p:sldId id="818" r:id="rId17"/>
    <p:sldId id="819" r:id="rId18"/>
    <p:sldId id="820" r:id="rId19"/>
    <p:sldId id="821" r:id="rId20"/>
    <p:sldId id="822" r:id="rId21"/>
    <p:sldId id="835" r:id="rId22"/>
    <p:sldId id="826" r:id="rId23"/>
    <p:sldId id="827" r:id="rId24"/>
    <p:sldId id="828" r:id="rId25"/>
    <p:sldId id="847" r:id="rId26"/>
    <p:sldId id="848" r:id="rId27"/>
    <p:sldId id="836" r:id="rId28"/>
    <p:sldId id="837" r:id="rId29"/>
    <p:sldId id="843" r:id="rId30"/>
    <p:sldId id="838" r:id="rId31"/>
    <p:sldId id="841" r:id="rId32"/>
    <p:sldId id="839" r:id="rId33"/>
    <p:sldId id="846" r:id="rId34"/>
    <p:sldId id="849" r:id="rId35"/>
    <p:sldId id="852" r:id="rId36"/>
    <p:sldId id="844" r:id="rId37"/>
    <p:sldId id="842" r:id="rId38"/>
    <p:sldId id="845" r:id="rId39"/>
    <p:sldId id="850" r:id="rId40"/>
    <p:sldId id="851" r:id="rId41"/>
    <p:sldId id="853" r:id="rId42"/>
    <p:sldId id="854" r:id="rId43"/>
    <p:sldId id="856" r:id="rId44"/>
    <p:sldId id="855" r:id="rId45"/>
    <p:sldId id="861" r:id="rId46"/>
    <p:sldId id="857" r:id="rId47"/>
    <p:sldId id="858" r:id="rId48"/>
    <p:sldId id="859" r:id="rId49"/>
    <p:sldId id="873" r:id="rId50"/>
    <p:sldId id="874" r:id="rId51"/>
    <p:sldId id="875" r:id="rId52"/>
    <p:sldId id="862" r:id="rId53"/>
    <p:sldId id="860" r:id="rId54"/>
    <p:sldId id="864" r:id="rId55"/>
    <p:sldId id="863" r:id="rId56"/>
    <p:sldId id="865" r:id="rId57"/>
    <p:sldId id="866" r:id="rId58"/>
    <p:sldId id="868" r:id="rId59"/>
    <p:sldId id="867" r:id="rId60"/>
    <p:sldId id="872" r:id="rId61"/>
    <p:sldId id="869" r:id="rId62"/>
    <p:sldId id="870" r:id="rId63"/>
    <p:sldId id="871" r:id="rId64"/>
    <p:sldId id="829" r:id="rId6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70" autoAdjust="0"/>
    <p:restoredTop sz="94681" autoAdjust="0"/>
  </p:normalViewPr>
  <p:slideViewPr>
    <p:cSldViewPr>
      <p:cViewPr varScale="1">
        <p:scale>
          <a:sx n="67" d="100"/>
          <a:sy n="67" d="100"/>
        </p:scale>
        <p:origin x="-213" y="-58"/>
      </p:cViewPr>
      <p:guideLst>
        <p:guide orient="horz" pos="2160"/>
        <p:guide pos="2880"/>
      </p:guideLst>
    </p:cSldViewPr>
  </p:slideViewPr>
  <p:outlineViewPr>
    <p:cViewPr>
      <p:scale>
        <a:sx n="33" d="100"/>
        <a:sy n="33" d="100"/>
      </p:scale>
      <p:origin x="0" y="2320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5E6B6C-52D6-4BC2-BD08-DF89B16425C1}" type="datetimeFigureOut">
              <a:rPr kumimoji="1" lang="ja-JP" altLang="en-US" smtClean="0"/>
              <a:t>2019/7/21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D2F452-7ADE-47A2-8F15-7767AFC99EEE}" type="slidenum">
              <a:rPr kumimoji="1" lang="ja-JP" altLang="en-US" smtClean="0"/>
              <a:t>‹#›</a:t>
            </a:fld>
            <a:endParaRPr kumimoji="1" lang="ja-JP" altLang="en-US"/>
          </a:p>
        </p:txBody>
      </p:sp>
    </p:spTree>
    <p:extLst>
      <p:ext uri="{BB962C8B-B14F-4D97-AF65-F5344CB8AC3E}">
        <p14:creationId xmlns:p14="http://schemas.microsoft.com/office/powerpoint/2010/main" val="31438840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hemeOverride" Target="../theme/themeOverride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203778" name="Rectangle 7"/>
          <p:cNvSpPr>
            <a:spLocks noGrp="1" noChangeArrowheads="1"/>
          </p:cNvSpPr>
          <p:nvPr/>
        </p:nvSpPr>
        <p:spPr bwMode="auto">
          <a:xfrm>
            <a:off x="3886200" y="8683625"/>
            <a:ext cx="2970213"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3" tIns="45705" rIns="91413" bIns="45705" anchor="b"/>
          <a:lstStyle>
            <a:lvl1pPr>
              <a:defRPr sz="3200">
                <a:solidFill>
                  <a:schemeClr val="tx1"/>
                </a:solidFill>
                <a:latin typeface="Times New Roman" pitchFamily="18" charset="0"/>
                <a:ea typeface="SimSun" pitchFamily="2" charset="-122"/>
              </a:defRPr>
            </a:lvl1pPr>
            <a:lvl2pPr marL="742950" indent="-285750">
              <a:defRPr sz="3200">
                <a:solidFill>
                  <a:schemeClr val="tx1"/>
                </a:solidFill>
                <a:latin typeface="Times New Roman" pitchFamily="18" charset="0"/>
                <a:ea typeface="SimSun" pitchFamily="2" charset="-122"/>
              </a:defRPr>
            </a:lvl2pPr>
            <a:lvl3pPr marL="1143000" indent="-228600">
              <a:defRPr sz="3200">
                <a:solidFill>
                  <a:schemeClr val="tx1"/>
                </a:solidFill>
                <a:latin typeface="Times New Roman" pitchFamily="18" charset="0"/>
                <a:ea typeface="SimSun" pitchFamily="2" charset="-122"/>
              </a:defRPr>
            </a:lvl3pPr>
            <a:lvl4pPr marL="1600200" indent="-228600">
              <a:defRPr sz="3200">
                <a:solidFill>
                  <a:schemeClr val="tx1"/>
                </a:solidFill>
                <a:latin typeface="Times New Roman" pitchFamily="18" charset="0"/>
                <a:ea typeface="SimSun" pitchFamily="2" charset="-122"/>
              </a:defRPr>
            </a:lvl4pPr>
            <a:lvl5pPr marL="2057400" indent="-228600">
              <a:defRPr sz="32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9pPr>
          </a:lstStyle>
          <a:p>
            <a:pPr algn="r" fontAlgn="base">
              <a:spcBef>
                <a:spcPct val="20000"/>
              </a:spcBef>
              <a:spcAft>
                <a:spcPct val="0"/>
              </a:spcAft>
              <a:buClr>
                <a:srgbClr val="3366FF"/>
              </a:buClr>
              <a:buSzPct val="80000"/>
              <a:buFont typeface="Wingdings" pitchFamily="2" charset="2"/>
              <a:buNone/>
            </a:pPr>
            <a:fld id="{832C2A5F-E90A-4888-BA45-7ADCD3381C97}" type="slidenum">
              <a:rPr kumimoji="0" lang="en-US" altLang="ja-JP" sz="1200">
                <a:solidFill>
                  <a:srgbClr val="FFFFFF"/>
                </a:solidFill>
                <a:latin typeface="Arial" pitchFamily="34" charset="0"/>
                <a:ea typeface="ＭＳ Ｐゴシック" pitchFamily="50" charset="-128"/>
                <a:sym typeface="Arial" pitchFamily="34" charset="0"/>
              </a:rPr>
              <a:pPr algn="r" fontAlgn="base">
                <a:spcBef>
                  <a:spcPct val="20000"/>
                </a:spcBef>
                <a:spcAft>
                  <a:spcPct val="0"/>
                </a:spcAft>
                <a:buClr>
                  <a:srgbClr val="3366FF"/>
                </a:buClr>
                <a:buSzPct val="80000"/>
                <a:buFont typeface="Wingdings" pitchFamily="2" charset="2"/>
                <a:buNone/>
              </a:pPr>
              <a:t>1</a:t>
            </a:fld>
            <a:endParaRPr kumimoji="0" lang="en-US" altLang="ja-JP" sz="1200">
              <a:solidFill>
                <a:srgbClr val="FFFFFF"/>
              </a:solidFill>
              <a:latin typeface="Arial" pitchFamily="34" charset="0"/>
              <a:ea typeface="ＭＳ Ｐゴシック" pitchFamily="50" charset="-128"/>
              <a:sym typeface="Arial" pitchFamily="34" charset="0"/>
            </a:endParaRPr>
          </a:p>
        </p:txBody>
      </p:sp>
      <p:sp>
        <p:nvSpPr>
          <p:cNvPr id="203779" name="Rectangle 7"/>
          <p:cNvSpPr>
            <a:spLocks noGrp="1" noChangeArrowheads="1"/>
          </p:cNvSpPr>
          <p:nvPr/>
        </p:nvSpPr>
        <p:spPr bwMode="auto">
          <a:xfrm>
            <a:off x="3886200" y="8683625"/>
            <a:ext cx="2970213"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3" tIns="45705" rIns="91413" bIns="45705" anchor="b"/>
          <a:lstStyle>
            <a:lvl1pPr>
              <a:defRPr sz="3200">
                <a:solidFill>
                  <a:schemeClr val="tx1"/>
                </a:solidFill>
                <a:latin typeface="Times New Roman" pitchFamily="18" charset="0"/>
                <a:ea typeface="SimSun" pitchFamily="2" charset="-122"/>
              </a:defRPr>
            </a:lvl1pPr>
            <a:lvl2pPr marL="742950" indent="-285750">
              <a:defRPr sz="3200">
                <a:solidFill>
                  <a:schemeClr val="tx1"/>
                </a:solidFill>
                <a:latin typeface="Times New Roman" pitchFamily="18" charset="0"/>
                <a:ea typeface="SimSun" pitchFamily="2" charset="-122"/>
              </a:defRPr>
            </a:lvl2pPr>
            <a:lvl3pPr marL="1143000" indent="-228600">
              <a:defRPr sz="3200">
                <a:solidFill>
                  <a:schemeClr val="tx1"/>
                </a:solidFill>
                <a:latin typeface="Times New Roman" pitchFamily="18" charset="0"/>
                <a:ea typeface="SimSun" pitchFamily="2" charset="-122"/>
              </a:defRPr>
            </a:lvl3pPr>
            <a:lvl4pPr marL="1600200" indent="-228600">
              <a:defRPr sz="3200">
                <a:solidFill>
                  <a:schemeClr val="tx1"/>
                </a:solidFill>
                <a:latin typeface="Times New Roman" pitchFamily="18" charset="0"/>
                <a:ea typeface="SimSun" pitchFamily="2" charset="-122"/>
              </a:defRPr>
            </a:lvl4pPr>
            <a:lvl5pPr marL="2057400" indent="-228600">
              <a:defRPr sz="32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9pPr>
          </a:lstStyle>
          <a:p>
            <a:pPr algn="r" fontAlgn="base">
              <a:spcBef>
                <a:spcPct val="20000"/>
              </a:spcBef>
              <a:spcAft>
                <a:spcPct val="0"/>
              </a:spcAft>
              <a:buClr>
                <a:srgbClr val="3366FF"/>
              </a:buClr>
              <a:buSzPct val="80000"/>
              <a:buFont typeface="Wingdings" pitchFamily="2" charset="2"/>
              <a:buNone/>
            </a:pPr>
            <a:fld id="{7010E54C-4EFC-49D9-B862-ADA2B265987D}" type="slidenum">
              <a:rPr kumimoji="0" lang="en-US" altLang="ja-JP" sz="1200">
                <a:solidFill>
                  <a:srgbClr val="FFFFFF"/>
                </a:solidFill>
                <a:latin typeface="Arial" pitchFamily="34" charset="0"/>
                <a:ea typeface="ＭＳ Ｐゴシック" pitchFamily="50" charset="-128"/>
                <a:sym typeface="Arial" pitchFamily="34" charset="0"/>
              </a:rPr>
              <a:pPr algn="r" fontAlgn="base">
                <a:spcBef>
                  <a:spcPct val="20000"/>
                </a:spcBef>
                <a:spcAft>
                  <a:spcPct val="0"/>
                </a:spcAft>
                <a:buClr>
                  <a:srgbClr val="3366FF"/>
                </a:buClr>
                <a:buSzPct val="80000"/>
                <a:buFont typeface="Wingdings" pitchFamily="2" charset="2"/>
                <a:buNone/>
              </a:pPr>
              <a:t>1</a:t>
            </a:fld>
            <a:endParaRPr kumimoji="0" lang="en-US" altLang="ja-JP" sz="1200">
              <a:solidFill>
                <a:srgbClr val="FFFFFF"/>
              </a:solidFill>
              <a:latin typeface="Arial" pitchFamily="34" charset="0"/>
              <a:ea typeface="ＭＳ Ｐゴシック" pitchFamily="50" charset="-128"/>
              <a:sym typeface="Arial" pitchFamily="34" charset="0"/>
            </a:endParaRPr>
          </a:p>
        </p:txBody>
      </p:sp>
      <p:sp>
        <p:nvSpPr>
          <p:cNvPr id="203780" name="Rectangle 7"/>
          <p:cNvSpPr>
            <a:spLocks noGrp="1" noChangeArrowheads="1"/>
          </p:cNvSpPr>
          <p:nvPr/>
        </p:nvSpPr>
        <p:spPr bwMode="auto">
          <a:xfrm>
            <a:off x="3886200" y="8683625"/>
            <a:ext cx="2970213"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3" tIns="45705" rIns="91413" bIns="45705" anchor="b"/>
          <a:lstStyle>
            <a:lvl1pPr>
              <a:defRPr sz="3200">
                <a:solidFill>
                  <a:schemeClr val="tx1"/>
                </a:solidFill>
                <a:latin typeface="Times New Roman" pitchFamily="18" charset="0"/>
                <a:ea typeface="SimSun" pitchFamily="2" charset="-122"/>
              </a:defRPr>
            </a:lvl1pPr>
            <a:lvl2pPr marL="742950" indent="-285750">
              <a:defRPr sz="3200">
                <a:solidFill>
                  <a:schemeClr val="tx1"/>
                </a:solidFill>
                <a:latin typeface="Times New Roman" pitchFamily="18" charset="0"/>
                <a:ea typeface="SimSun" pitchFamily="2" charset="-122"/>
              </a:defRPr>
            </a:lvl2pPr>
            <a:lvl3pPr marL="1143000" indent="-228600">
              <a:defRPr sz="3200">
                <a:solidFill>
                  <a:schemeClr val="tx1"/>
                </a:solidFill>
                <a:latin typeface="Times New Roman" pitchFamily="18" charset="0"/>
                <a:ea typeface="SimSun" pitchFamily="2" charset="-122"/>
              </a:defRPr>
            </a:lvl3pPr>
            <a:lvl4pPr marL="1600200" indent="-228600">
              <a:defRPr sz="3200">
                <a:solidFill>
                  <a:schemeClr val="tx1"/>
                </a:solidFill>
                <a:latin typeface="Times New Roman" pitchFamily="18" charset="0"/>
                <a:ea typeface="SimSun" pitchFamily="2" charset="-122"/>
              </a:defRPr>
            </a:lvl4pPr>
            <a:lvl5pPr marL="2057400" indent="-228600">
              <a:defRPr sz="3200">
                <a:solidFill>
                  <a:schemeClr val="tx1"/>
                </a:solidFill>
                <a:latin typeface="Times New Roman" pitchFamily="18" charset="0"/>
                <a:ea typeface="SimSun" pitchFamily="2" charset="-122"/>
              </a:defRPr>
            </a:lvl5pPr>
            <a:lvl6pPr marL="25146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6pPr>
            <a:lvl7pPr marL="29718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7pPr>
            <a:lvl8pPr marL="34290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8pPr>
            <a:lvl9pPr marL="3886200" indent="-228600" eaLnBrk="0" fontAlgn="base" hangingPunct="0">
              <a:spcBef>
                <a:spcPct val="0"/>
              </a:spcBef>
              <a:spcAft>
                <a:spcPct val="0"/>
              </a:spcAft>
              <a:buFont typeface="Arial" pitchFamily="34" charset="0"/>
              <a:defRPr sz="3200">
                <a:solidFill>
                  <a:schemeClr val="tx1"/>
                </a:solidFill>
                <a:latin typeface="Times New Roman" pitchFamily="18" charset="0"/>
                <a:ea typeface="SimSun" pitchFamily="2" charset="-122"/>
              </a:defRPr>
            </a:lvl9pPr>
          </a:lstStyle>
          <a:p>
            <a:pPr algn="r" fontAlgn="base">
              <a:spcBef>
                <a:spcPct val="20000"/>
              </a:spcBef>
              <a:spcAft>
                <a:spcPct val="0"/>
              </a:spcAft>
              <a:buClr>
                <a:srgbClr val="3366FF"/>
              </a:buClr>
              <a:buSzPct val="80000"/>
              <a:buFont typeface="Wingdings" pitchFamily="2" charset="2"/>
              <a:buNone/>
            </a:pPr>
            <a:fld id="{733883B1-BB81-4F04-8C26-F6E669AB25F8}" type="slidenum">
              <a:rPr kumimoji="0" lang="en-US" altLang="ja-JP" sz="1200">
                <a:solidFill>
                  <a:srgbClr val="FFFFFF"/>
                </a:solidFill>
                <a:latin typeface="Arial" pitchFamily="34" charset="0"/>
                <a:ea typeface="ＭＳ Ｐゴシック" pitchFamily="50" charset="-128"/>
                <a:sym typeface="Arial" pitchFamily="34" charset="0"/>
              </a:rPr>
              <a:pPr algn="r" fontAlgn="base">
                <a:spcBef>
                  <a:spcPct val="20000"/>
                </a:spcBef>
                <a:spcAft>
                  <a:spcPct val="0"/>
                </a:spcAft>
                <a:buClr>
                  <a:srgbClr val="3366FF"/>
                </a:buClr>
                <a:buSzPct val="80000"/>
                <a:buFont typeface="Wingdings" pitchFamily="2" charset="2"/>
                <a:buNone/>
              </a:pPr>
              <a:t>1</a:t>
            </a:fld>
            <a:endParaRPr kumimoji="0" lang="en-US" altLang="ja-JP" sz="1200">
              <a:solidFill>
                <a:srgbClr val="FFFFFF"/>
              </a:solidFill>
              <a:latin typeface="Arial" pitchFamily="34" charset="0"/>
              <a:ea typeface="ＭＳ Ｐゴシック" pitchFamily="50" charset="-128"/>
              <a:sym typeface="Arial" pitchFamily="34" charset="0"/>
            </a:endParaRPr>
          </a:p>
        </p:txBody>
      </p:sp>
      <p:sp>
        <p:nvSpPr>
          <p:cNvPr id="203781" name="Rectangle 2"/>
          <p:cNvSpPr>
            <a:spLocks noGrp="1" noRot="1" noChangeAspect="1" noChangeArrowheads="1" noTextEdit="1"/>
          </p:cNvSpPr>
          <p:nvPr>
            <p:ph type="sldImg" idx="4294967295"/>
          </p:nvPr>
        </p:nvSpPr>
        <p:spPr>
          <a:xfrm>
            <a:off x="5562600" y="10153650"/>
            <a:ext cx="715963" cy="536575"/>
          </a:xfrm>
        </p:spPr>
      </p:sp>
      <p:sp>
        <p:nvSpPr>
          <p:cNvPr id="203782" name="Rectangle 3"/>
          <p:cNvSpPr>
            <a:spLocks noGrp="1" noRot="1" noChangeAspect="1" noChangeArrowheads="1" noTextEdit="1"/>
          </p:cNvSpPr>
          <p:nvPr>
            <p:ph type="body" idx="1"/>
          </p:nvPr>
        </p:nvSpPr>
        <p:spPr bwMode="auto">
          <a:xfrm>
            <a:off x="4721225" y="11871325"/>
            <a:ext cx="3609975" cy="628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Tree>
    <p:extLst>
      <p:ext uri="{BB962C8B-B14F-4D97-AF65-F5344CB8AC3E}">
        <p14:creationId xmlns:p14="http://schemas.microsoft.com/office/powerpoint/2010/main" val="531278756"/>
      </p:ext>
    </p:extLst>
  </p:cSld>
  <p:clrMapOvr>
    <a:overrideClrMapping bg1="dk2" tx1="lt1" bg2="dk1" tx2="lt2" accent1="accent1" accent2="accent2" accent3="accent3" accent4="accent4" accent5="accent5" accent6="accent6" hlink="hlink" folHlink="folHlink"/>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39</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45</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49</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52</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10</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12</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15</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21</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29</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D2F452-7ADE-47A2-8F15-7767AFC99EEE}" type="slidenum">
              <a:rPr lang="ja-JP" altLang="en-US" smtClean="0">
                <a:solidFill>
                  <a:prstClr val="black"/>
                </a:solidFill>
              </a:rPr>
              <a:pPr/>
              <a:t>36</a:t>
            </a:fld>
            <a:endParaRPr lang="ja-JP" altLang="en-US">
              <a:solidFill>
                <a:prstClr val="black"/>
              </a:solidFill>
            </a:endParaRPr>
          </a:p>
        </p:txBody>
      </p:sp>
    </p:spTree>
    <p:extLst>
      <p:ext uri="{BB962C8B-B14F-4D97-AF65-F5344CB8AC3E}">
        <p14:creationId xmlns:p14="http://schemas.microsoft.com/office/powerpoint/2010/main" val="1365750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FC40F562-00C9-4654-B909-691862DA66FA}"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3652484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48A58A42-72DB-4526-8B5F-0C7787C75345}"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1996906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223F1D66-76D0-4776-A5C6-AC1EEE1BEA01}"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2173300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1143000"/>
          </a:xfrm>
        </p:spPr>
        <p:txBody>
          <a:bodyPr/>
          <a:lstStyle/>
          <a:p>
            <a:r>
              <a:rPr lang="ja-JP" altLang="en-US" smtClean="0"/>
              <a:t>マスタ タイトルの書式設定</a:t>
            </a:r>
            <a:endParaRPr lang="ja-JP" altLang="en-US"/>
          </a:p>
        </p:txBody>
      </p:sp>
      <p:sp>
        <p:nvSpPr>
          <p:cNvPr id="3"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5" name="Rectangle 9"/>
          <p:cNvSpPr>
            <a:spLocks noGrp="1" noChangeArrowheads="1"/>
          </p:cNvSpPr>
          <p:nvPr>
            <p:ph type="sldNum" sz="quarter" idx="12"/>
          </p:nvPr>
        </p:nvSpPr>
        <p:spPr>
          <a:ln/>
        </p:spPr>
        <p:txBody>
          <a:bodyPr/>
          <a:lstStyle>
            <a:lvl1pPr>
              <a:defRPr/>
            </a:lvl1pPr>
          </a:lstStyle>
          <a:p>
            <a:pPr>
              <a:defRPr/>
            </a:pPr>
            <a:fld id="{A21B38E1-1641-4593-8E9A-1A082C883580}"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4120552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7A9CE66E-ACC0-4804-9F8F-91F05A850242}"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3213145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3AE8F2E7-E046-480D-9B33-EACA3DDA6574}"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1091154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0B41BAEA-FB37-4B6E-B157-92F47319C9AD}"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499211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9" name="Rectangle 9"/>
          <p:cNvSpPr>
            <a:spLocks noGrp="1" noChangeArrowheads="1"/>
          </p:cNvSpPr>
          <p:nvPr>
            <p:ph type="sldNum" sz="quarter" idx="12"/>
          </p:nvPr>
        </p:nvSpPr>
        <p:spPr>
          <a:ln/>
        </p:spPr>
        <p:txBody>
          <a:bodyPr/>
          <a:lstStyle>
            <a:lvl1pPr>
              <a:defRPr/>
            </a:lvl1pPr>
          </a:lstStyle>
          <a:p>
            <a:pPr>
              <a:defRPr/>
            </a:pPr>
            <a:fld id="{03212C0F-5FAC-44B9-A661-B2AB8721E625}"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3857455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5" name="Rectangle 9"/>
          <p:cNvSpPr>
            <a:spLocks noGrp="1" noChangeArrowheads="1"/>
          </p:cNvSpPr>
          <p:nvPr>
            <p:ph type="sldNum" sz="quarter" idx="12"/>
          </p:nvPr>
        </p:nvSpPr>
        <p:spPr>
          <a:ln/>
        </p:spPr>
        <p:txBody>
          <a:bodyPr/>
          <a:lstStyle>
            <a:lvl1pPr>
              <a:defRPr/>
            </a:lvl1pPr>
          </a:lstStyle>
          <a:p>
            <a:pPr>
              <a:defRPr/>
            </a:pPr>
            <a:fld id="{3B84B19C-3727-4A25-BC52-97A149F032D9}"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3757398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4" name="Rectangle 9"/>
          <p:cNvSpPr>
            <a:spLocks noGrp="1" noChangeArrowheads="1"/>
          </p:cNvSpPr>
          <p:nvPr>
            <p:ph type="sldNum" sz="quarter" idx="12"/>
          </p:nvPr>
        </p:nvSpPr>
        <p:spPr>
          <a:ln/>
        </p:spPr>
        <p:txBody>
          <a:bodyPr/>
          <a:lstStyle>
            <a:lvl1pPr>
              <a:defRPr/>
            </a:lvl1pPr>
          </a:lstStyle>
          <a:p>
            <a:pPr>
              <a:defRPr/>
            </a:pPr>
            <a:fld id="{63C603B8-D314-451A-B58A-7A3AC72955D9}"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2947171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DB0BD4A8-C0CA-455F-9AED-6FDF3DC58E04}"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4231646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sym typeface="Times New Roman" pitchFamily="18" charset="0"/>
            </a:endParaRP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7"/>
          <p:cNvSpPr>
            <a:spLocks noGrp="1" noChangeArrowheads="1"/>
          </p:cNvSpPr>
          <p:nvPr>
            <p:ph type="dt" sz="half" idx="10"/>
          </p:nvPr>
        </p:nvSpPr>
        <p:spPr>
          <a:ln/>
        </p:spPr>
        <p:txBody>
          <a:bodyPr/>
          <a:lstStyle>
            <a:lvl1pPr>
              <a:defRPr/>
            </a:lvl1pPr>
          </a:lstStyle>
          <a:p>
            <a:pPr>
              <a:defRPr/>
            </a:pPr>
            <a:endParaRPr lang="ja-JP" altLang="ja-JP">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ja-JP" altLang="ja-JP">
              <a:solidFill>
                <a:srgbClr val="FFFFFF"/>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C4F1BA40-A96A-4029-B0F8-13B796B5610F}" type="slidenum">
              <a:rPr lang="ja-JP" altLang="en-US">
                <a:solidFill>
                  <a:srgbClr val="FFFFFF"/>
                </a:solidFill>
              </a:rPr>
              <a:pPr>
                <a:defRPr/>
              </a:pPr>
              <a:t>‹#›</a:t>
            </a:fld>
            <a:endParaRPr lang="en-US" sz="1800">
              <a:solidFill>
                <a:srgbClr val="FFFFFF"/>
              </a:solidFill>
            </a:endParaRPr>
          </a:p>
        </p:txBody>
      </p:sp>
    </p:spTree>
    <p:extLst>
      <p:ext uri="{BB962C8B-B14F-4D97-AF65-F5344CB8AC3E}">
        <p14:creationId xmlns:p14="http://schemas.microsoft.com/office/powerpoint/2010/main" val="3689773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gradFill rotWithShape="0">
          <a:gsLst>
            <a:gs pos="0">
              <a:srgbClr val="0000FF"/>
            </a:gs>
            <a:gs pos="100000">
              <a:srgbClr val="000000"/>
            </a:gs>
          </a:gsLst>
          <a:lin ang="0" scaled="1"/>
        </a:gra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1588"/>
            <a:ext cx="9132888" cy="6845300"/>
            <a:chOff x="0" y="0"/>
            <a:chExt cx="5753" cy="4312"/>
          </a:xfrm>
        </p:grpSpPr>
        <p:sp>
          <p:nvSpPr>
            <p:cNvPr id="1027" name="Freeform 3"/>
            <p:cNvSpPr>
              <a:spLocks noChangeArrowheads="1"/>
            </p:cNvSpPr>
            <p:nvPr/>
          </p:nvSpPr>
          <p:spPr bwMode="auto">
            <a:xfrm>
              <a:off x="3394" y="998"/>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359"/>
                <a:gd name="T55" fmla="*/ 0 h 3314"/>
                <a:gd name="T56" fmla="*/ 2359 w 2359"/>
                <a:gd name="T57" fmla="*/ 3314 h 331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rgbClr val="172F74"/>
                </a:gs>
                <a:gs pos="100000">
                  <a:srgbClr val="3366FF"/>
                </a:gs>
              </a:gsLst>
              <a:lin ang="0" scaled="1"/>
            </a:gradFill>
            <a:ln w="9525" cap="rnd" cmpd="sng">
              <a:noFill/>
              <a:miter lim="800000"/>
              <a:headEnd/>
              <a:tailEnd/>
            </a:ln>
          </p:spPr>
          <p:txBody>
            <a:bodyPr/>
            <a:lstStyle/>
            <a:p>
              <a:pPr eaLnBrk="0" fontAlgn="base" hangingPunct="0">
                <a:spcBef>
                  <a:spcPct val="20000"/>
                </a:spcBef>
                <a:spcAft>
                  <a:spcPct val="0"/>
                </a:spcAft>
                <a:buClr>
                  <a:srgbClr val="3366FF"/>
                </a:buClr>
                <a:buSzPct val="80000"/>
                <a:buFont typeface="Wingdings" pitchFamily="2" charset="2"/>
                <a:buNone/>
                <a:defRPr/>
              </a:pPr>
              <a:endParaRPr kumimoji="0" lang="ja-JP" altLang="ja-JP">
                <a:solidFill>
                  <a:srgbClr val="FFFFFF"/>
                </a:solidFill>
              </a:endParaRPr>
            </a:p>
          </p:txBody>
        </p:sp>
        <p:sp>
          <p:nvSpPr>
            <p:cNvPr id="1028" name="Arc 4"/>
            <p:cNvSpPr>
              <a:spLocks/>
            </p:cNvSpPr>
            <p:nvPr/>
          </p:nvSpPr>
          <p:spPr bwMode="auto">
            <a:xfrm>
              <a:off x="0" y="0"/>
              <a:ext cx="5298" cy="431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a:moveTo>
                    <a:pt x="-1" y="0"/>
                  </a:moveTo>
                  <a:cubicBezTo>
                    <a:pt x="11929" y="0"/>
                    <a:pt x="21600" y="9670"/>
                    <a:pt x="21600" y="21600"/>
                  </a:cubicBezTo>
                </a:path>
                <a:path w="21600" h="21600">
                  <a:moveTo>
                    <a:pt x="-1" y="0"/>
                  </a:moveTo>
                  <a:cubicBezTo>
                    <a:pt x="11929" y="0"/>
                    <a:pt x="21600" y="9670"/>
                    <a:pt x="21600" y="21600"/>
                  </a:cubicBezTo>
                  <a:lnTo>
                    <a:pt x="0" y="21600"/>
                  </a:lnTo>
                  <a:lnTo>
                    <a:pt x="-1" y="0"/>
                  </a:lnTo>
                  <a:close/>
                </a:path>
              </a:pathLst>
            </a:custGeom>
            <a:noFill/>
            <a:ln w="12700" cap="rnd" cmpd="sng">
              <a:solidFill>
                <a:schemeClr val="accent2"/>
              </a:solidFill>
              <a:miter lim="800000"/>
              <a:headEnd/>
              <a:tailEnd/>
            </a:ln>
          </p:spPr>
          <p:txBody>
            <a:bodyPr wrap="none" anchor="ctr"/>
            <a:lstStyle/>
            <a:p>
              <a:pPr eaLnBrk="0" fontAlgn="base" hangingPunct="0">
                <a:spcBef>
                  <a:spcPct val="0"/>
                </a:spcBef>
                <a:spcAft>
                  <a:spcPct val="0"/>
                </a:spcAft>
                <a:buFont typeface="Arial" pitchFamily="34" charset="0"/>
                <a:buNone/>
                <a:defRPr/>
              </a:pPr>
              <a:endParaRPr kumimoji="0" lang="ja-JP" altLang="ja-JP">
                <a:solidFill>
                  <a:srgbClr val="FFFFFF"/>
                </a:solidFill>
                <a:sym typeface="Times New Roman" pitchFamily="18" charset="0"/>
              </a:endParaRPr>
            </a:p>
          </p:txBody>
        </p:sp>
      </p:grpSp>
      <p:sp>
        <p:nvSpPr>
          <p:cNvPr id="4099" name="Rectangle 5"/>
          <p:cNvSpPr>
            <a:spLocks noGrp="1" noChangeArrowheads="1"/>
          </p:cNvSpPr>
          <p:nvPr>
            <p:ph type="title" idx="4294967295"/>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zh-CN" altLang="ja-JP" smtClean="0">
                <a:sym typeface="Arial" pitchFamily="34" charset="0"/>
              </a:rPr>
              <a:t>マスタ タイトルの書式設定</a:t>
            </a:r>
          </a:p>
        </p:txBody>
      </p:sp>
      <p:sp>
        <p:nvSpPr>
          <p:cNvPr id="1030" name="Rectangle 7"/>
          <p:cNvSpPr>
            <a:spLocks noGrp="1" noChangeArrowheads="1"/>
          </p:cNvSpPr>
          <p:nvPr>
            <p:ph type="dt" sz="half" idx="2"/>
          </p:nvPr>
        </p:nvSpPr>
        <p:spPr bwMode="auto">
          <a:xfrm>
            <a:off x="685800" y="6248400"/>
            <a:ext cx="1905000" cy="457200"/>
          </a:xfrm>
          <a:prstGeom prst="rect">
            <a:avLst/>
          </a:prstGeom>
          <a:noFill/>
          <a:ln w="9525" cmpd="sng">
            <a:noFill/>
            <a:miter lim="800000"/>
            <a:headEnd/>
            <a:tailEnd/>
          </a:ln>
        </p:spPr>
        <p:txBody>
          <a:bodyPr vert="horz" wrap="square" lIns="92075" tIns="46038" rIns="92075" bIns="46038" numCol="1" anchor="ctr" anchorCtr="0" compatLnSpc="1">
            <a:prstTxWarp prst="textNoShape">
              <a:avLst/>
            </a:prstTxWarp>
          </a:bodyPr>
          <a:lstStyle>
            <a:lvl1pPr>
              <a:defRPr sz="1400" smtClean="0">
                <a:ea typeface="+mn-ea"/>
              </a:defRPr>
            </a:lvl1pPr>
          </a:lstStyle>
          <a:p>
            <a:pPr eaLnBrk="0" fontAlgn="base" hangingPunct="0">
              <a:spcBef>
                <a:spcPct val="0"/>
              </a:spcBef>
              <a:spcAft>
                <a:spcPct val="0"/>
              </a:spcAft>
              <a:buFont typeface="Arial" pitchFamily="34" charset="0"/>
              <a:buNone/>
              <a:defRPr/>
            </a:pPr>
            <a:endParaRPr kumimoji="0" lang="ja-JP" altLang="ja-JP">
              <a:solidFill>
                <a:srgbClr val="FFFFFF"/>
              </a:solidFill>
            </a:endParaRPr>
          </a:p>
        </p:txBody>
      </p:sp>
      <p:sp>
        <p:nvSpPr>
          <p:cNvPr id="1031" name="Rectangle 8"/>
          <p:cNvSpPr>
            <a:spLocks noGrp="1" noChangeArrowheads="1"/>
          </p:cNvSpPr>
          <p:nvPr>
            <p:ph type="ftr" sz="quarter" idx="3"/>
          </p:nvPr>
        </p:nvSpPr>
        <p:spPr bwMode="auto">
          <a:xfrm>
            <a:off x="3124200" y="6248400"/>
            <a:ext cx="2895600" cy="457200"/>
          </a:xfrm>
          <a:prstGeom prst="rect">
            <a:avLst/>
          </a:prstGeom>
          <a:noFill/>
          <a:ln w="9525" cmpd="sng">
            <a:noFill/>
            <a:miter lim="800000"/>
            <a:headEnd/>
            <a:tailEnd/>
          </a:ln>
        </p:spPr>
        <p:txBody>
          <a:bodyPr vert="horz" wrap="square" lIns="92075" tIns="46038" rIns="92075" bIns="46038" numCol="1" anchor="ctr" anchorCtr="0" compatLnSpc="1">
            <a:prstTxWarp prst="textNoShape">
              <a:avLst/>
            </a:prstTxWarp>
          </a:bodyPr>
          <a:lstStyle>
            <a:lvl1pPr algn="ctr">
              <a:defRPr sz="1400" smtClean="0">
                <a:ea typeface="+mn-ea"/>
              </a:defRPr>
            </a:lvl1pPr>
          </a:lstStyle>
          <a:p>
            <a:pPr eaLnBrk="0" fontAlgn="base" hangingPunct="0">
              <a:spcBef>
                <a:spcPct val="0"/>
              </a:spcBef>
              <a:spcAft>
                <a:spcPct val="0"/>
              </a:spcAft>
              <a:buFont typeface="Arial" pitchFamily="34" charset="0"/>
              <a:buNone/>
              <a:defRPr/>
            </a:pPr>
            <a:endParaRPr kumimoji="0" lang="ja-JP" altLang="ja-JP">
              <a:solidFill>
                <a:srgbClr val="FFFFFF"/>
              </a:solidFill>
            </a:endParaRPr>
          </a:p>
        </p:txBody>
      </p:sp>
      <p:sp>
        <p:nvSpPr>
          <p:cNvPr id="1032" name="Rectangle 9"/>
          <p:cNvSpPr>
            <a:spLocks noGrp="1" noChangeArrowheads="1"/>
          </p:cNvSpPr>
          <p:nvPr>
            <p:ph type="sldNum" sz="quarter" idx="4"/>
          </p:nvPr>
        </p:nvSpPr>
        <p:spPr bwMode="auto">
          <a:xfrm>
            <a:off x="6553200" y="6248400"/>
            <a:ext cx="1905000" cy="457200"/>
          </a:xfrm>
          <a:prstGeom prst="rect">
            <a:avLst/>
          </a:prstGeom>
          <a:noFill/>
          <a:ln w="9525" cmpd="sng">
            <a:noFill/>
            <a:miter lim="800000"/>
            <a:headEnd/>
            <a:tailEnd/>
          </a:ln>
        </p:spPr>
        <p:txBody>
          <a:bodyPr vert="horz" wrap="square" lIns="92075" tIns="46038" rIns="92075" bIns="46038" numCol="1" anchor="ctr" anchorCtr="0" compatLnSpc="1">
            <a:prstTxWarp prst="textNoShape">
              <a:avLst/>
            </a:prstTxWarp>
          </a:bodyPr>
          <a:lstStyle>
            <a:lvl1pPr algn="r">
              <a:defRPr sz="1400" smtClean="0">
                <a:ea typeface="+mn-ea"/>
              </a:defRPr>
            </a:lvl1pPr>
          </a:lstStyle>
          <a:p>
            <a:pPr eaLnBrk="0" fontAlgn="base" hangingPunct="0">
              <a:spcBef>
                <a:spcPct val="0"/>
              </a:spcBef>
              <a:spcAft>
                <a:spcPct val="0"/>
              </a:spcAft>
              <a:buFont typeface="Arial" pitchFamily="34" charset="0"/>
              <a:buNone/>
              <a:defRPr/>
            </a:pPr>
            <a:fld id="{4F729D67-0F52-4D10-825D-96CE01B033FC}" type="slidenum">
              <a:rPr kumimoji="0" lang="ja-JP" altLang="en-US">
                <a:solidFill>
                  <a:srgbClr val="FFFFFF"/>
                </a:solidFill>
              </a:rPr>
              <a:pPr eaLnBrk="0" fontAlgn="base" hangingPunct="0">
                <a:spcBef>
                  <a:spcPct val="0"/>
                </a:spcBef>
                <a:spcAft>
                  <a:spcPct val="0"/>
                </a:spcAft>
                <a:buFont typeface="Arial" pitchFamily="34" charset="0"/>
                <a:buNone/>
                <a:defRPr/>
              </a:pPr>
              <a:t>‹#›</a:t>
            </a:fld>
            <a:endParaRPr kumimoji="0" lang="en-US" sz="1800">
              <a:solidFill>
                <a:srgbClr val="FFFFFF"/>
              </a:solidFill>
            </a:endParaRPr>
          </a:p>
        </p:txBody>
      </p:sp>
      <p:sp>
        <p:nvSpPr>
          <p:cNvPr id="4103" name="Rectangle 11"/>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ja-JP" smtClean="0">
                <a:sym typeface="Times New Roman" pitchFamily="18" charset="0"/>
              </a:rPr>
              <a:t>マスタ テキストの書式設定</a:t>
            </a:r>
          </a:p>
          <a:p>
            <a:pPr lvl="1"/>
            <a:r>
              <a:rPr lang="zh-CN" altLang="ja-JP" smtClean="0">
                <a:sym typeface="Times New Roman" pitchFamily="18" charset="0"/>
              </a:rPr>
              <a:t>第 </a:t>
            </a:r>
            <a:r>
              <a:rPr lang="ja-JP" altLang="zh-CN" smtClean="0">
                <a:sym typeface="Times New Roman" pitchFamily="18" charset="0"/>
              </a:rPr>
              <a:t>2 </a:t>
            </a:r>
            <a:r>
              <a:rPr lang="zh-CN" altLang="ja-JP" smtClean="0">
                <a:sym typeface="Times New Roman" pitchFamily="18" charset="0"/>
              </a:rPr>
              <a:t>レベル</a:t>
            </a:r>
          </a:p>
          <a:p>
            <a:pPr lvl="2"/>
            <a:r>
              <a:rPr lang="zh-CN" altLang="ja-JP" smtClean="0">
                <a:sym typeface="Times New Roman" pitchFamily="18" charset="0"/>
              </a:rPr>
              <a:t>第 </a:t>
            </a:r>
            <a:r>
              <a:rPr lang="ja-JP" altLang="zh-CN" smtClean="0">
                <a:sym typeface="Times New Roman" pitchFamily="18" charset="0"/>
              </a:rPr>
              <a:t>3 </a:t>
            </a:r>
            <a:r>
              <a:rPr lang="zh-CN" altLang="ja-JP" smtClean="0">
                <a:sym typeface="Times New Roman" pitchFamily="18" charset="0"/>
              </a:rPr>
              <a:t>レベル</a:t>
            </a:r>
          </a:p>
          <a:p>
            <a:pPr lvl="3"/>
            <a:r>
              <a:rPr lang="zh-CN" altLang="ja-JP" smtClean="0">
                <a:sym typeface="Times New Roman" pitchFamily="18" charset="0"/>
              </a:rPr>
              <a:t>第 </a:t>
            </a:r>
            <a:r>
              <a:rPr lang="ja-JP" altLang="zh-CN" smtClean="0">
                <a:sym typeface="Times New Roman" pitchFamily="18" charset="0"/>
              </a:rPr>
              <a:t>4 </a:t>
            </a:r>
            <a:r>
              <a:rPr lang="zh-CN" altLang="ja-JP" smtClean="0">
                <a:sym typeface="Times New Roman" pitchFamily="18" charset="0"/>
              </a:rPr>
              <a:t>レベル</a:t>
            </a:r>
          </a:p>
          <a:p>
            <a:pPr lvl="4"/>
            <a:r>
              <a:rPr lang="zh-CN" altLang="ja-JP" smtClean="0">
                <a:sym typeface="Times New Roman" pitchFamily="18" charset="0"/>
              </a:rPr>
              <a:t>第 </a:t>
            </a:r>
            <a:r>
              <a:rPr lang="ja-JP" altLang="zh-CN" smtClean="0">
                <a:sym typeface="Times New Roman" pitchFamily="18" charset="0"/>
              </a:rPr>
              <a:t>5 </a:t>
            </a:r>
            <a:r>
              <a:rPr lang="zh-CN" altLang="ja-JP" smtClean="0">
                <a:sym typeface="Times New Roman" pitchFamily="18" charset="0"/>
              </a:rPr>
              <a:t>レベル</a:t>
            </a:r>
          </a:p>
        </p:txBody>
      </p:sp>
    </p:spTree>
    <p:extLst>
      <p:ext uri="{BB962C8B-B14F-4D97-AF65-F5344CB8AC3E}">
        <p14:creationId xmlns:p14="http://schemas.microsoft.com/office/powerpoint/2010/main" val="1212987468"/>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rgbClr val="FFFF00"/>
          </a:solidFill>
          <a:latin typeface="+mj-lt"/>
          <a:ea typeface="+mj-ea"/>
          <a:cs typeface="+mj-cs"/>
          <a:sym typeface="Arial" pitchFamily="34" charset="0"/>
        </a:defRPr>
      </a:lvl1pPr>
      <a:lvl2pPr algn="ctr" rtl="0" eaLnBrk="0" fontAlgn="base" hangingPunct="0">
        <a:spcBef>
          <a:spcPct val="0"/>
        </a:spcBef>
        <a:spcAft>
          <a:spcPct val="0"/>
        </a:spcAft>
        <a:defRPr sz="4400">
          <a:solidFill>
            <a:srgbClr val="FFFF00"/>
          </a:solidFill>
          <a:latin typeface="Arial" pitchFamily="34" charset="0"/>
          <a:ea typeface="ＭＳ Ｐゴシック" pitchFamily="50" charset="-128"/>
          <a:sym typeface="Arial" pitchFamily="34" charset="0"/>
        </a:defRPr>
      </a:lvl2pPr>
      <a:lvl3pPr algn="ctr" rtl="0" eaLnBrk="0" fontAlgn="base" hangingPunct="0">
        <a:spcBef>
          <a:spcPct val="0"/>
        </a:spcBef>
        <a:spcAft>
          <a:spcPct val="0"/>
        </a:spcAft>
        <a:defRPr sz="4400">
          <a:solidFill>
            <a:srgbClr val="FFFF00"/>
          </a:solidFill>
          <a:latin typeface="Arial" pitchFamily="34" charset="0"/>
          <a:ea typeface="ＭＳ Ｐゴシック" pitchFamily="50" charset="-128"/>
          <a:sym typeface="Arial" pitchFamily="34" charset="0"/>
        </a:defRPr>
      </a:lvl3pPr>
      <a:lvl4pPr algn="ctr" rtl="0" eaLnBrk="0" fontAlgn="base" hangingPunct="0">
        <a:spcBef>
          <a:spcPct val="0"/>
        </a:spcBef>
        <a:spcAft>
          <a:spcPct val="0"/>
        </a:spcAft>
        <a:defRPr sz="4400">
          <a:solidFill>
            <a:srgbClr val="FFFF00"/>
          </a:solidFill>
          <a:latin typeface="Arial" pitchFamily="34" charset="0"/>
          <a:ea typeface="ＭＳ Ｐゴシック" pitchFamily="50" charset="-128"/>
          <a:sym typeface="Arial" pitchFamily="34" charset="0"/>
        </a:defRPr>
      </a:lvl4pPr>
      <a:lvl5pPr algn="ctr" rtl="0" eaLnBrk="0" fontAlgn="base" hangingPunct="0">
        <a:spcBef>
          <a:spcPct val="0"/>
        </a:spcBef>
        <a:spcAft>
          <a:spcPct val="0"/>
        </a:spcAft>
        <a:defRPr sz="4400">
          <a:solidFill>
            <a:srgbClr val="FFFF00"/>
          </a:solidFill>
          <a:latin typeface="Arial" pitchFamily="34" charset="0"/>
          <a:ea typeface="ＭＳ Ｐゴシック" pitchFamily="50" charset="-128"/>
          <a:sym typeface="Arial" pitchFamily="34" charset="0"/>
        </a:defRPr>
      </a:lvl5pPr>
      <a:lvl6pPr marL="457200" algn="ctr" rtl="0" eaLnBrk="0" fontAlgn="base" hangingPunct="0">
        <a:spcBef>
          <a:spcPct val="0"/>
        </a:spcBef>
        <a:spcAft>
          <a:spcPct val="0"/>
        </a:spcAft>
        <a:defRPr sz="4400">
          <a:solidFill>
            <a:srgbClr val="FFFF00"/>
          </a:solidFill>
          <a:latin typeface="Arial" pitchFamily="34" charset="0"/>
          <a:ea typeface="ＭＳ Ｐゴシック" pitchFamily="50" charset="-128"/>
          <a:sym typeface="Arial" pitchFamily="34" charset="0"/>
        </a:defRPr>
      </a:lvl6pPr>
      <a:lvl7pPr marL="914400" algn="ctr" rtl="0" eaLnBrk="0" fontAlgn="base" hangingPunct="0">
        <a:spcBef>
          <a:spcPct val="0"/>
        </a:spcBef>
        <a:spcAft>
          <a:spcPct val="0"/>
        </a:spcAft>
        <a:defRPr sz="4400">
          <a:solidFill>
            <a:srgbClr val="FFFF00"/>
          </a:solidFill>
          <a:latin typeface="Arial" pitchFamily="34" charset="0"/>
          <a:ea typeface="ＭＳ Ｐゴシック" pitchFamily="50" charset="-128"/>
          <a:sym typeface="Arial" pitchFamily="34" charset="0"/>
        </a:defRPr>
      </a:lvl7pPr>
      <a:lvl8pPr marL="1371600" algn="ctr" rtl="0" eaLnBrk="0" fontAlgn="base" hangingPunct="0">
        <a:spcBef>
          <a:spcPct val="0"/>
        </a:spcBef>
        <a:spcAft>
          <a:spcPct val="0"/>
        </a:spcAft>
        <a:defRPr sz="4400">
          <a:solidFill>
            <a:srgbClr val="FFFF00"/>
          </a:solidFill>
          <a:latin typeface="Arial" pitchFamily="34" charset="0"/>
          <a:ea typeface="ＭＳ Ｐゴシック" pitchFamily="50" charset="-128"/>
          <a:sym typeface="Arial" pitchFamily="34" charset="0"/>
        </a:defRPr>
      </a:lvl8pPr>
      <a:lvl9pPr marL="1828800" algn="ctr" rtl="0" eaLnBrk="0" fontAlgn="base" hangingPunct="0">
        <a:spcBef>
          <a:spcPct val="0"/>
        </a:spcBef>
        <a:spcAft>
          <a:spcPct val="0"/>
        </a:spcAft>
        <a:defRPr sz="4400">
          <a:solidFill>
            <a:srgbClr val="FFFF00"/>
          </a:solidFill>
          <a:latin typeface="Arial" pitchFamily="34" charset="0"/>
          <a:ea typeface="ＭＳ Ｐゴシック" pitchFamily="50" charset="-128"/>
          <a:sym typeface="Arial" pitchFamily="34" charset="0"/>
        </a:defRPr>
      </a:lvl9pPr>
    </p:titleStyle>
    <p:bodyStyle>
      <a:lvl1pPr marL="342900" indent="-342900" algn="l" defTabSz="0"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sym typeface="Times New Roman" pitchFamily="18" charset="0"/>
        </a:defRPr>
      </a:lvl1pPr>
      <a:lvl2pPr marL="742950" indent="-285750" algn="l" defTabSz="0" rtl="0" eaLnBrk="0" fontAlgn="base" hangingPunct="0">
        <a:spcBef>
          <a:spcPct val="20000"/>
        </a:spcBef>
        <a:spcAft>
          <a:spcPct val="0"/>
        </a:spcAft>
        <a:buClr>
          <a:schemeClr val="tx1"/>
        </a:buClr>
        <a:buSzPct val="90000"/>
        <a:buFont typeface="Wingdings" pitchFamily="2" charset="2"/>
        <a:buChar char="–"/>
        <a:defRPr sz="2800">
          <a:solidFill>
            <a:schemeClr val="tx1"/>
          </a:solidFill>
          <a:latin typeface="+mn-lt"/>
          <a:ea typeface="+mn-ea"/>
          <a:sym typeface="Times New Roman" pitchFamily="18" charset="0"/>
        </a:defRPr>
      </a:lvl2pPr>
      <a:lvl3pPr marL="1143000" indent="-228600" algn="l" defTabSz="0"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ea typeface="+mn-ea"/>
          <a:sym typeface="Times New Roman" pitchFamily="18" charset="0"/>
        </a:defRPr>
      </a:lvl3pPr>
      <a:lvl4pPr marL="1600200" indent="-228600" algn="l" defTabSz="0" rtl="0" eaLnBrk="0" fontAlgn="base" hangingPunct="0">
        <a:spcBef>
          <a:spcPct val="20000"/>
        </a:spcBef>
        <a:spcAft>
          <a:spcPct val="0"/>
        </a:spcAft>
        <a:buClr>
          <a:schemeClr val="tx1"/>
        </a:buClr>
        <a:buSzPct val="60000"/>
        <a:buFont typeface="Wingdings" pitchFamily="2" charset="2"/>
        <a:buChar char="–"/>
        <a:defRPr sz="2000">
          <a:solidFill>
            <a:schemeClr val="tx1"/>
          </a:solidFill>
          <a:latin typeface="+mn-lt"/>
          <a:ea typeface="+mn-ea"/>
          <a:sym typeface="Times New Roman" pitchFamily="18" charset="0"/>
        </a:defRPr>
      </a:lvl4pPr>
      <a:lvl5pPr marL="2057400" indent="-228600" algn="l" defTabSz="0" rtl="0" eaLnBrk="0" fontAlgn="base" hangingPunct="0">
        <a:spcBef>
          <a:spcPct val="20000"/>
        </a:spcBef>
        <a:spcAft>
          <a:spcPct val="0"/>
        </a:spcAft>
        <a:buClr>
          <a:schemeClr val="accent1"/>
        </a:buClr>
        <a:buSzPct val="60000"/>
        <a:buFont typeface="Wingdings" pitchFamily="2" charset="2"/>
        <a:buChar char="•"/>
        <a:defRPr sz="2000">
          <a:solidFill>
            <a:schemeClr val="tx1"/>
          </a:solidFill>
          <a:latin typeface="+mn-lt"/>
          <a:ea typeface="+mn-ea"/>
          <a:sym typeface="Times New Roman" pitchFamily="18" charset="0"/>
        </a:defRPr>
      </a:lvl5pPr>
      <a:lvl6pPr marL="2514600" indent="-228600" algn="l" defTabSz="0" rtl="0" eaLnBrk="0" fontAlgn="base" hangingPunct="0">
        <a:spcBef>
          <a:spcPct val="20000"/>
        </a:spcBef>
        <a:spcAft>
          <a:spcPct val="0"/>
        </a:spcAft>
        <a:buClr>
          <a:schemeClr val="accent1"/>
        </a:buClr>
        <a:buSzPct val="60000"/>
        <a:buFont typeface="Wingdings" pitchFamily="2" charset="2"/>
        <a:buChar char="•"/>
        <a:defRPr sz="2000">
          <a:solidFill>
            <a:schemeClr val="tx1"/>
          </a:solidFill>
          <a:latin typeface="+mn-lt"/>
          <a:ea typeface="+mn-ea"/>
          <a:sym typeface="Times New Roman" pitchFamily="18" charset="0"/>
        </a:defRPr>
      </a:lvl6pPr>
      <a:lvl7pPr marL="2971800" indent="-228600" algn="l" defTabSz="0" rtl="0" eaLnBrk="0" fontAlgn="base" hangingPunct="0">
        <a:spcBef>
          <a:spcPct val="20000"/>
        </a:spcBef>
        <a:spcAft>
          <a:spcPct val="0"/>
        </a:spcAft>
        <a:buClr>
          <a:schemeClr val="accent1"/>
        </a:buClr>
        <a:buSzPct val="60000"/>
        <a:buFont typeface="Wingdings" pitchFamily="2" charset="2"/>
        <a:buChar char="•"/>
        <a:defRPr sz="2000">
          <a:solidFill>
            <a:schemeClr val="tx1"/>
          </a:solidFill>
          <a:latin typeface="+mn-lt"/>
          <a:ea typeface="+mn-ea"/>
          <a:sym typeface="Times New Roman" pitchFamily="18" charset="0"/>
        </a:defRPr>
      </a:lvl7pPr>
      <a:lvl8pPr marL="3429000" indent="-228600" algn="l" defTabSz="0" rtl="0" eaLnBrk="0" fontAlgn="base" hangingPunct="0">
        <a:spcBef>
          <a:spcPct val="20000"/>
        </a:spcBef>
        <a:spcAft>
          <a:spcPct val="0"/>
        </a:spcAft>
        <a:buClr>
          <a:schemeClr val="accent1"/>
        </a:buClr>
        <a:buSzPct val="60000"/>
        <a:buFont typeface="Wingdings" pitchFamily="2" charset="2"/>
        <a:buChar char="•"/>
        <a:defRPr sz="2000">
          <a:solidFill>
            <a:schemeClr val="tx1"/>
          </a:solidFill>
          <a:latin typeface="+mn-lt"/>
          <a:ea typeface="+mn-ea"/>
          <a:sym typeface="Times New Roman" pitchFamily="18" charset="0"/>
        </a:defRPr>
      </a:lvl8pPr>
      <a:lvl9pPr marL="3886200" indent="-228600" algn="l" defTabSz="0" rtl="0" eaLnBrk="0" fontAlgn="base" hangingPunct="0">
        <a:spcBef>
          <a:spcPct val="20000"/>
        </a:spcBef>
        <a:spcAft>
          <a:spcPct val="0"/>
        </a:spcAft>
        <a:buClr>
          <a:schemeClr val="accent1"/>
        </a:buClr>
        <a:buSzPct val="60000"/>
        <a:buFont typeface="Wingdings" pitchFamily="2" charset="2"/>
        <a:buChar char="•"/>
        <a:defRPr sz="2000">
          <a:solidFill>
            <a:schemeClr val="tx1"/>
          </a:solidFill>
          <a:latin typeface="+mn-lt"/>
          <a:ea typeface="+mn-ea"/>
          <a:sym typeface="Times New Roman" pitchFamily="18" charset="0"/>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audio" Target="..\media\media1.m4a"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subTitle" idx="4294967295"/>
          </p:nvPr>
        </p:nvSpPr>
        <p:spPr>
          <a:xfrm>
            <a:off x="107503" y="5003708"/>
            <a:ext cx="9001001" cy="1638300"/>
          </a:xfrm>
        </p:spPr>
        <p:txBody>
          <a:bodyPr/>
          <a:lstStyle/>
          <a:p>
            <a:pPr marL="0" indent="0" algn="ctr" eaLnBrk="1" hangingPunct="1">
              <a:lnSpc>
                <a:spcPct val="80000"/>
              </a:lnSpc>
              <a:buFont typeface="Wingdings" pitchFamily="2" charset="2"/>
              <a:buNone/>
            </a:pPr>
            <a:r>
              <a:rPr lang="ja-JP" altLang="en-US" dirty="0"/>
              <a:t>前広島市長</a:t>
            </a:r>
            <a:r>
              <a:rPr lang="ja-JP" altLang="en-US" dirty="0" smtClean="0"/>
              <a:t>の憲法・天皇論</a:t>
            </a:r>
          </a:p>
          <a:p>
            <a:pPr marL="0" indent="0" eaLnBrk="1" hangingPunct="1">
              <a:lnSpc>
                <a:spcPct val="80000"/>
              </a:lnSpc>
              <a:buFont typeface="Wingdings" pitchFamily="2" charset="2"/>
              <a:buNone/>
            </a:pPr>
            <a:endParaRPr lang="ja-JP" altLang="en-US" sz="1200" dirty="0" smtClean="0"/>
          </a:p>
          <a:p>
            <a:pPr marL="0" indent="0" algn="ctr" eaLnBrk="1" hangingPunct="1">
              <a:lnSpc>
                <a:spcPct val="80000"/>
              </a:lnSpc>
              <a:buFont typeface="Wingdings" pitchFamily="2" charset="2"/>
              <a:buNone/>
            </a:pPr>
            <a:r>
              <a:rPr lang="ja-JP" altLang="en-US" sz="2000" dirty="0"/>
              <a:t>前</a:t>
            </a:r>
            <a:r>
              <a:rPr lang="ja-JP" altLang="en-US" sz="2000" dirty="0" smtClean="0"/>
              <a:t>広島市長・元衆議院議員・数学者・広島県原水禁代表委員</a:t>
            </a:r>
            <a:r>
              <a:rPr lang="ja-JP" altLang="en-US" dirty="0" smtClean="0"/>
              <a:t>　</a:t>
            </a:r>
          </a:p>
          <a:p>
            <a:pPr marL="0" indent="0" algn="ctr" eaLnBrk="1" hangingPunct="1">
              <a:lnSpc>
                <a:spcPct val="80000"/>
              </a:lnSpc>
              <a:buFont typeface="Wingdings" pitchFamily="2" charset="2"/>
              <a:buNone/>
            </a:pPr>
            <a:r>
              <a:rPr lang="ja-JP" altLang="en-US" dirty="0" smtClean="0"/>
              <a:t>秋葉忠利</a:t>
            </a:r>
          </a:p>
          <a:p>
            <a:pPr marL="0" indent="0" eaLnBrk="1" hangingPunct="1">
              <a:lnSpc>
                <a:spcPct val="80000"/>
              </a:lnSpc>
              <a:buFont typeface="Wingdings" pitchFamily="2" charset="2"/>
              <a:buNone/>
            </a:pPr>
            <a:r>
              <a:rPr lang="ja-JP" altLang="en-US" sz="3600" dirty="0" smtClean="0"/>
              <a:t>　</a:t>
            </a:r>
          </a:p>
          <a:p>
            <a:pPr marL="0" indent="0" eaLnBrk="1" hangingPunct="1">
              <a:lnSpc>
                <a:spcPct val="80000"/>
              </a:lnSpc>
              <a:buFont typeface="Wingdings" pitchFamily="2" charset="2"/>
              <a:buNone/>
            </a:pPr>
            <a:endParaRPr lang="ja-JP" altLang="en-US" sz="3600" dirty="0" smtClean="0"/>
          </a:p>
        </p:txBody>
      </p:sp>
      <p:pic>
        <p:nvPicPr>
          <p:cNvPr id="5125" name="Picture 5" descr="IMG_0754のぼかし"/>
          <p:cNvPicPr>
            <a:picLocks noChangeAspect="1" noChangeArrowheads="1"/>
          </p:cNvPicPr>
          <p:nvPr/>
        </p:nvPicPr>
        <p:blipFill>
          <a:blip r:embed="rId4">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3105192" y="2725183"/>
            <a:ext cx="2586002" cy="2030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media1.m4a">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8623300" y="63373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正方形/長方形 2"/>
          <p:cNvSpPr/>
          <p:nvPr/>
        </p:nvSpPr>
        <p:spPr>
          <a:xfrm>
            <a:off x="683568" y="190381"/>
            <a:ext cx="7776864" cy="646331"/>
          </a:xfrm>
          <a:prstGeom prst="rect">
            <a:avLst/>
          </a:prstGeom>
          <a:ln>
            <a:solidFill>
              <a:srgbClr val="00B050"/>
            </a:solidFill>
          </a:ln>
        </p:spPr>
        <p:txBody>
          <a:bodyPr wrap="square">
            <a:spAutoFit/>
          </a:bodyPr>
          <a:lstStyle/>
          <a:p>
            <a:pPr algn="ctr">
              <a:spcAft>
                <a:spcPts val="0"/>
              </a:spcAft>
            </a:pPr>
            <a:r>
              <a:rPr lang="ja-JP" altLang="ja-JP" b="1" kern="100" dirty="0" smtClean="0">
                <a:latin typeface="Century"/>
                <a:ea typeface="ＭＳ 明朝"/>
                <a:cs typeface="ＭＳ 明朝"/>
              </a:rPr>
              <a:t>第</a:t>
            </a:r>
            <a:r>
              <a:rPr lang="en-US" altLang="ja-JP" b="1" kern="100" dirty="0" smtClean="0">
                <a:latin typeface="Century"/>
                <a:ea typeface="ＭＳ 明朝"/>
                <a:cs typeface="ＭＳ 明朝"/>
              </a:rPr>
              <a:t>15</a:t>
            </a:r>
            <a:r>
              <a:rPr lang="ja-JP" altLang="ja-JP" b="1" kern="100" dirty="0" smtClean="0">
                <a:latin typeface="Century"/>
                <a:ea typeface="ＭＳ 明朝"/>
                <a:cs typeface="ＭＳ 明朝"/>
              </a:rPr>
              <a:t>回</a:t>
            </a:r>
            <a:r>
              <a:rPr lang="ja-JP" altLang="en-US" b="1" kern="100" dirty="0" smtClean="0">
                <a:latin typeface="Century"/>
                <a:ea typeface="ＭＳ 明朝"/>
                <a:cs typeface="ＭＳ 明朝"/>
              </a:rPr>
              <a:t>　</a:t>
            </a:r>
            <a:r>
              <a:rPr lang="ja-JP" altLang="ja-JP" b="1" kern="100" dirty="0" smtClean="0">
                <a:latin typeface="Century"/>
                <a:ea typeface="ＭＳ 明朝"/>
                <a:cs typeface="ＭＳ 明朝"/>
              </a:rPr>
              <a:t>数学</a:t>
            </a:r>
            <a:r>
              <a:rPr lang="ja-JP" altLang="en-US" b="1" kern="100" dirty="0" smtClean="0">
                <a:latin typeface="Century"/>
                <a:ea typeface="ＭＳ 明朝"/>
                <a:cs typeface="ＭＳ 明朝"/>
              </a:rPr>
              <a:t>月間懇話会</a:t>
            </a:r>
            <a:endParaRPr lang="ja-JP" altLang="en-US" b="1" kern="100" dirty="0">
              <a:latin typeface="Century"/>
              <a:ea typeface="ＭＳ 明朝"/>
              <a:cs typeface="ＭＳ 明朝"/>
            </a:endParaRPr>
          </a:p>
          <a:p>
            <a:pPr algn="ctr">
              <a:spcAft>
                <a:spcPts val="0"/>
              </a:spcAft>
            </a:pPr>
            <a:r>
              <a:rPr kumimoji="0" lang="en-US" altLang="ja-JP" dirty="0" smtClean="0">
                <a:solidFill>
                  <a:srgbClr val="FFFFFF"/>
                </a:solidFill>
                <a:ea typeface="$ＪＳ明朝" panose="04030B090D0B02020403" pitchFamily="17" charset="-128"/>
              </a:rPr>
              <a:t>2019</a:t>
            </a:r>
            <a:r>
              <a:rPr kumimoji="0" lang="ja-JP" altLang="en-US" dirty="0" smtClean="0">
                <a:solidFill>
                  <a:srgbClr val="FFFFFF"/>
                </a:solidFill>
                <a:ea typeface="$ＪＳ明朝" panose="04030B090D0B02020403" pitchFamily="17" charset="-128"/>
              </a:rPr>
              <a:t>年</a:t>
            </a:r>
            <a:r>
              <a:rPr kumimoji="0" lang="en-US" altLang="ja-JP" dirty="0" smtClean="0">
                <a:solidFill>
                  <a:srgbClr val="FFFFFF"/>
                </a:solidFill>
                <a:ea typeface="$ＪＳ明朝" panose="04030B090D0B02020403" pitchFamily="17" charset="-128"/>
              </a:rPr>
              <a:t>7</a:t>
            </a:r>
            <a:r>
              <a:rPr kumimoji="0" lang="ja-JP" altLang="en-US" dirty="0" smtClean="0">
                <a:solidFill>
                  <a:srgbClr val="FFFFFF"/>
                </a:solidFill>
                <a:ea typeface="$ＪＳ明朝" panose="04030B090D0B02020403" pitchFamily="17" charset="-128"/>
              </a:rPr>
              <a:t>月</a:t>
            </a:r>
            <a:r>
              <a:rPr kumimoji="0" lang="en-US" altLang="ja-JP" dirty="0" smtClean="0">
                <a:solidFill>
                  <a:srgbClr val="FFFFFF"/>
                </a:solidFill>
                <a:ea typeface="$ＪＳ明朝" panose="04030B090D0B02020403" pitchFamily="17" charset="-128"/>
              </a:rPr>
              <a:t>22</a:t>
            </a:r>
            <a:r>
              <a:rPr kumimoji="0" lang="ja-JP" altLang="en-US" dirty="0" smtClean="0">
                <a:solidFill>
                  <a:srgbClr val="FFFFFF"/>
                </a:solidFill>
                <a:ea typeface="$ＪＳ明朝" panose="04030B090D0B02020403" pitchFamily="17" charset="-128"/>
              </a:rPr>
              <a:t>日</a:t>
            </a:r>
            <a:r>
              <a:rPr kumimoji="0" lang="ja-JP" altLang="en-US" dirty="0">
                <a:solidFill>
                  <a:srgbClr val="FFFFFF"/>
                </a:solidFill>
                <a:ea typeface="$ＪＳ明朝" panose="04030B090D0B02020403" pitchFamily="17" charset="-128"/>
              </a:rPr>
              <a:t>　</a:t>
            </a:r>
            <a:r>
              <a:rPr kumimoji="0" lang="ja-JP" altLang="en-US" dirty="0" smtClean="0">
                <a:solidFill>
                  <a:srgbClr val="FFFFFF"/>
                </a:solidFill>
                <a:ea typeface="$ＪＳ明朝" panose="04030B090D0B02020403" pitchFamily="17" charset="-128"/>
              </a:rPr>
              <a:t>午後　</a:t>
            </a:r>
            <a:r>
              <a:rPr kumimoji="0" lang="en-US" altLang="ja-JP" dirty="0" smtClean="0">
                <a:solidFill>
                  <a:srgbClr val="FFFFFF"/>
                </a:solidFill>
                <a:ea typeface="$ＪＳ明朝" panose="04030B090D0B02020403" pitchFamily="17" charset="-128"/>
              </a:rPr>
              <a:t>4:00~5:20 </a:t>
            </a:r>
            <a:r>
              <a:rPr kumimoji="0" lang="ja-JP" altLang="en-US" dirty="0">
                <a:solidFill>
                  <a:srgbClr val="FFFFFF"/>
                </a:solidFill>
                <a:ea typeface="$ＪＳ明朝" panose="04030B090D0B02020403" pitchFamily="17" charset="-128"/>
              </a:rPr>
              <a:t>　</a:t>
            </a:r>
            <a:r>
              <a:rPr kumimoji="0" lang="en-US" altLang="ja-JP" dirty="0" smtClean="0">
                <a:solidFill>
                  <a:srgbClr val="FFFFFF"/>
                </a:solidFill>
                <a:ea typeface="$ＪＳ明朝" panose="04030B090D0B02020403" pitchFamily="17" charset="-128"/>
              </a:rPr>
              <a:t>@</a:t>
            </a:r>
            <a:r>
              <a:rPr kumimoji="0" lang="zh-TW" altLang="en-US" dirty="0">
                <a:solidFill>
                  <a:srgbClr val="FFFFFF"/>
                </a:solidFill>
                <a:ea typeface="$ＪＳ明朝" panose="04030B090D0B02020403" pitchFamily="17" charset="-128"/>
              </a:rPr>
              <a:t>東</a:t>
            </a:r>
            <a:r>
              <a:rPr kumimoji="0" lang="zh-TW" altLang="en-US" dirty="0" smtClean="0">
                <a:solidFill>
                  <a:srgbClr val="FFFFFF"/>
                </a:solidFill>
                <a:ea typeface="$ＪＳ明朝" panose="04030B090D0B02020403" pitchFamily="17" charset="-128"/>
              </a:rPr>
              <a:t>大駒場</a:t>
            </a:r>
            <a:r>
              <a:rPr kumimoji="0" lang="ja-JP" altLang="en-US" dirty="0" smtClean="0">
                <a:solidFill>
                  <a:srgbClr val="FFFFFF"/>
                </a:solidFill>
                <a:ea typeface="$ＪＳ明朝" panose="04030B090D0B02020403" pitchFamily="17" charset="-128"/>
              </a:rPr>
              <a:t>　</a:t>
            </a:r>
            <a:r>
              <a:rPr kumimoji="0" lang="zh-TW" altLang="en-US" dirty="0" smtClean="0">
                <a:solidFill>
                  <a:srgbClr val="FFFFFF"/>
                </a:solidFill>
                <a:ea typeface="$ＪＳ明朝" panose="04030B090D0B02020403" pitchFamily="17" charset="-128"/>
              </a:rPr>
              <a:t>数理</a:t>
            </a:r>
            <a:r>
              <a:rPr kumimoji="0" lang="zh-TW" altLang="en-US" dirty="0">
                <a:solidFill>
                  <a:srgbClr val="FFFFFF"/>
                </a:solidFill>
                <a:ea typeface="$ＪＳ明朝" panose="04030B090D0B02020403" pitchFamily="17" charset="-128"/>
              </a:rPr>
              <a:t>科学研究科</a:t>
            </a:r>
            <a:r>
              <a:rPr kumimoji="0" lang="en-US" altLang="zh-TW" dirty="0">
                <a:solidFill>
                  <a:srgbClr val="FFFFFF"/>
                </a:solidFill>
                <a:ea typeface="$ＪＳ明朝" panose="04030B090D0B02020403" pitchFamily="17" charset="-128"/>
              </a:rPr>
              <a:t>002</a:t>
            </a:r>
            <a:r>
              <a:rPr kumimoji="0" lang="zh-TW" altLang="en-US" dirty="0" smtClean="0">
                <a:solidFill>
                  <a:srgbClr val="FFFFFF"/>
                </a:solidFill>
                <a:ea typeface="$ＪＳ明朝" panose="04030B090D0B02020403" pitchFamily="17" charset="-128"/>
              </a:rPr>
              <a:t>教室</a:t>
            </a:r>
            <a:endParaRPr kumimoji="0" lang="ja-JP" altLang="en-US" dirty="0">
              <a:solidFill>
                <a:srgbClr val="FFFFFF"/>
              </a:solidFill>
              <a:ea typeface="$ＪＳ明朝" panose="04030B090D0B02020403" pitchFamily="17" charset="-128"/>
            </a:endParaRPr>
          </a:p>
        </p:txBody>
      </p:sp>
      <p:sp>
        <p:nvSpPr>
          <p:cNvPr id="4" name="正方形/長方形 3"/>
          <p:cNvSpPr/>
          <p:nvPr/>
        </p:nvSpPr>
        <p:spPr>
          <a:xfrm>
            <a:off x="15083" y="1268760"/>
            <a:ext cx="9093421" cy="1107996"/>
          </a:xfrm>
          <a:prstGeom prst="rect">
            <a:avLst/>
          </a:prstGeom>
          <a:noFill/>
        </p:spPr>
        <p:txBody>
          <a:bodyPr wrap="square" lIns="91440" tIns="45720" rIns="91440" bIns="45720">
            <a:spAutoFit/>
            <a:scene3d>
              <a:camera prst="orthographicFront"/>
              <a:lightRig rig="glow" dir="tl">
                <a:rot lat="0" lon="0" rev="5400000"/>
              </a:lightRig>
            </a:scene3d>
            <a:sp3d extrusionH="57150" contourW="12700">
              <a:bevelT w="25400" h="25400" prst="angle"/>
              <a:contourClr>
                <a:schemeClr val="accent6">
                  <a:shade val="73000"/>
                </a:schemeClr>
              </a:contourClr>
            </a:sp3d>
          </a:bodyPr>
          <a:lstStyle/>
          <a:p>
            <a:pPr lvl="0" algn="ctr"/>
            <a:r>
              <a:rPr lang="ja-JP" altLang="en-US" sz="6600" b="1" dirty="0" smtClean="0">
                <a:ln w="12700"/>
                <a:solidFill>
                  <a:srgbClr val="FFFF00"/>
                </a:solidFill>
                <a:effectLst>
                  <a:glow rad="101600">
                    <a:schemeClr val="accent2">
                      <a:satMod val="175000"/>
                      <a:alpha val="40000"/>
                    </a:schemeClr>
                  </a:glow>
                  <a:innerShdw blurRad="114300">
                    <a:prstClr val="black"/>
                  </a:innerShdw>
                </a:effectLst>
              </a:rPr>
              <a:t>数学書として憲法を読む</a:t>
            </a:r>
            <a:endParaRPr lang="ja-JP" altLang="en-US" sz="6600" b="1" dirty="0">
              <a:ln w="12700"/>
              <a:solidFill>
                <a:srgbClr val="FFFF00"/>
              </a:solidFill>
              <a:effectLst>
                <a:glow rad="101600">
                  <a:schemeClr val="accent2">
                    <a:satMod val="175000"/>
                    <a:alpha val="40000"/>
                  </a:schemeClr>
                </a:glow>
                <a:innerShdw blurRad="114300">
                  <a:prstClr val="black"/>
                </a:innerShdw>
              </a:effectLst>
            </a:endParaRPr>
          </a:p>
        </p:txBody>
      </p:sp>
    </p:spTree>
    <p:extLst>
      <p:ext uri="{BB962C8B-B14F-4D97-AF65-F5344CB8AC3E}">
        <p14:creationId xmlns:p14="http://schemas.microsoft.com/office/powerpoint/2010/main" val="3950494328"/>
      </p:ext>
    </p:extLst>
  </p:cSld>
  <p:clrMapOvr>
    <a:masterClrMapping/>
  </p:clrMapOvr>
  <p:transition spd="slow" advTm="12842"/>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evt" cmd="playFrom(0.0)">
                                      <p:cBhvr>
                                        <p:cTn id="6" dur="1" fill="hold"/>
                                        <p:tgtEl>
                                          <p:spTgt spid="307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1" nodeType="clickEffect">
                  <p:stCondLst>
                    <p:cond delay="indefinite"/>
                  </p:stCondLst>
                  <p:endCondLst>
                    <p:cond evt="onStopAudio" delay="0">
                      <p:tgtEl>
                        <p:sldTgt/>
                      </p:tgtEl>
                    </p:cond>
                  </p:endCondLst>
                </p:cTn>
                <p:tgtEl>
                  <p:spTgt spid="3078"/>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07950" y="2492896"/>
            <a:ext cx="8856663" cy="792088"/>
          </a:xfrm>
          <a:ln w="25400" cap="flat">
            <a:solidFill>
              <a:srgbClr val="92D050"/>
            </a:solidFill>
            <a:miter lim="800000"/>
            <a:headEnd/>
            <a:tailEnd/>
          </a:ln>
        </p:spPr>
        <p:txBody>
          <a:bodyPr anchor="b"/>
          <a:lstStyle/>
          <a:p>
            <a:r>
              <a:rPr lang="ja-JP" altLang="en-US" sz="4000" b="1" dirty="0" smtClean="0">
                <a:latin typeface="Times New Roman" pitchFamily="18" charset="0"/>
                <a:sym typeface="Times New Roman" pitchFamily="18" charset="0"/>
              </a:rPr>
              <a:t>なぜ「前広島市長」が憲法を語るのか</a:t>
            </a:r>
          </a:p>
        </p:txBody>
      </p:sp>
      <p:sp>
        <p:nvSpPr>
          <p:cNvPr id="175108" name="サブタイトル 5"/>
          <p:cNvSpPr>
            <a:spLocks noGrp="1" noChangeArrowheads="1"/>
          </p:cNvSpPr>
          <p:nvPr>
            <p:ph type="subTitle" idx="4294967295"/>
          </p:nvPr>
        </p:nvSpPr>
        <p:spPr>
          <a:xfrm>
            <a:off x="107950" y="3933056"/>
            <a:ext cx="8928100" cy="1752600"/>
          </a:xfrm>
        </p:spPr>
        <p:txBody>
          <a:bodyPr lIns="92075" tIns="46038" rIns="92075" bIns="46038" anchor="ctr"/>
          <a:lstStyle/>
          <a:p>
            <a:pPr marL="0" indent="0" algn="ctr">
              <a:buFont typeface="Wingdings" pitchFamily="2" charset="2"/>
              <a:buNone/>
            </a:pPr>
            <a:r>
              <a:rPr lang="ja-JP" altLang="en-US" sz="3600" dirty="0" smtClean="0">
                <a:solidFill>
                  <a:srgbClr val="92D050"/>
                </a:solidFill>
              </a:rPr>
              <a:t>－－「公務員」は全体の奉仕者だから</a:t>
            </a:r>
            <a:r>
              <a:rPr lang="en-US" altLang="ja-JP" sz="3600" dirty="0" smtClean="0">
                <a:solidFill>
                  <a:srgbClr val="92D050"/>
                </a:solidFill>
              </a:rPr>
              <a:t>――</a:t>
            </a:r>
            <a:endParaRPr lang="ja-JP" altLang="en-US" sz="3600" dirty="0" smtClean="0">
              <a:solidFill>
                <a:srgbClr val="92D050"/>
              </a:solidFill>
            </a:endParaRPr>
          </a:p>
        </p:txBody>
      </p:sp>
    </p:spTree>
    <p:extLst>
      <p:ext uri="{BB962C8B-B14F-4D97-AF65-F5344CB8AC3E}">
        <p14:creationId xmlns:p14="http://schemas.microsoft.com/office/powerpoint/2010/main" val="2584461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11</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611560" y="1340768"/>
            <a:ext cx="8352928" cy="4751387"/>
          </a:xfrm>
        </p:spPr>
        <p:txBody>
          <a:bodyPr/>
          <a:lstStyle/>
          <a:p>
            <a:pPr marL="514350" indent="-514350">
              <a:buClr>
                <a:schemeClr val="tx1"/>
              </a:buClr>
              <a:buSzPct val="100000"/>
              <a:buFont typeface="+mj-ea"/>
              <a:buAutoNum type="circleNumDbPlain"/>
            </a:pPr>
            <a:r>
              <a:rPr lang="ja-JP" altLang="en-US" dirty="0"/>
              <a:t>第</a:t>
            </a:r>
            <a:r>
              <a:rPr lang="en-US" altLang="ja-JP" dirty="0"/>
              <a:t>15</a:t>
            </a:r>
            <a:r>
              <a:rPr lang="ja-JP" altLang="en-US" dirty="0" smtClean="0"/>
              <a:t>条　　</a:t>
            </a:r>
            <a:r>
              <a:rPr lang="en-US" altLang="ja-JP" dirty="0" smtClean="0"/>
              <a:t>(</a:t>
            </a:r>
            <a:r>
              <a:rPr lang="ja-JP" altLang="en-US" dirty="0" smtClean="0"/>
              <a:t>略</a:t>
            </a:r>
            <a:r>
              <a:rPr lang="en-US" altLang="ja-JP" dirty="0" smtClean="0"/>
              <a:t>)</a:t>
            </a:r>
            <a:r>
              <a:rPr lang="ja-JP" altLang="en-US" dirty="0" smtClean="0"/>
              <a:t>　　 ２</a:t>
            </a:r>
            <a:r>
              <a:rPr lang="ja-JP" altLang="en-US" dirty="0"/>
              <a:t>　すべて公務員は、全体の奉仕者で</a:t>
            </a:r>
            <a:r>
              <a:rPr lang="ja-JP" altLang="en-US" dirty="0" err="1"/>
              <a:t>あつて</a:t>
            </a:r>
            <a:r>
              <a:rPr lang="ja-JP" altLang="en-US" dirty="0"/>
              <a:t>、一部の奉仕者ではない</a:t>
            </a:r>
            <a:r>
              <a:rPr lang="ja-JP" altLang="en-US" dirty="0" smtClean="0"/>
              <a:t>。</a:t>
            </a:r>
          </a:p>
          <a:p>
            <a:pPr marL="514350" indent="-514350">
              <a:buClr>
                <a:schemeClr val="tx1"/>
              </a:buClr>
              <a:buSzPct val="100000"/>
              <a:buFont typeface="+mj-ea"/>
              <a:buAutoNum type="circleNumDbPlain"/>
            </a:pPr>
            <a:r>
              <a:rPr lang="ja-JP" altLang="en-US" dirty="0"/>
              <a:t>市長</a:t>
            </a:r>
            <a:r>
              <a:rPr lang="ja-JP" altLang="en-US" dirty="0" smtClean="0"/>
              <a:t>は</a:t>
            </a:r>
            <a:r>
              <a:rPr lang="ja-JP" altLang="en-US" dirty="0"/>
              <a:t>議員と違って</a:t>
            </a:r>
            <a:r>
              <a:rPr lang="ja-JP" altLang="en-US" dirty="0" smtClean="0"/>
              <a:t>、全ての市民の代表。</a:t>
            </a:r>
          </a:p>
          <a:p>
            <a:pPr marL="514350" indent="-514350">
              <a:buClr>
                <a:schemeClr val="tx1"/>
              </a:buClr>
              <a:buSzPct val="100000"/>
              <a:buFont typeface="+mj-ea"/>
              <a:buAutoNum type="circleNumDbPlain"/>
            </a:pPr>
            <a:r>
              <a:rPr lang="ja-JP" altLang="en-US" dirty="0"/>
              <a:t>特に「平和</a:t>
            </a:r>
            <a:r>
              <a:rPr lang="ja-JP" altLang="en-US" dirty="0" smtClean="0"/>
              <a:t>宣言」</a:t>
            </a:r>
            <a:r>
              <a:rPr lang="ja-JP" altLang="en-US" dirty="0"/>
              <a:t>の起草に当っては</a:t>
            </a:r>
            <a:r>
              <a:rPr lang="ja-JP" altLang="en-US" dirty="0" smtClean="0"/>
              <a:t>、亡くなった被爆者も含めて、過去・現在・未来の市民の総意を表現しなくてはならない。</a:t>
            </a:r>
          </a:p>
          <a:p>
            <a:pPr marL="514350" indent="-514350">
              <a:buClr>
                <a:schemeClr val="tx1"/>
              </a:buClr>
              <a:buSzPct val="100000"/>
              <a:buFont typeface="+mj-ea"/>
              <a:buAutoNum type="circleNumDbPlain"/>
            </a:pPr>
            <a:r>
              <a:rPr lang="ja-JP" altLang="en-US" dirty="0"/>
              <a:t>「総意</a:t>
            </a:r>
            <a:r>
              <a:rPr lang="ja-JP" altLang="en-US" dirty="0" smtClean="0"/>
              <a:t>」</a:t>
            </a:r>
            <a:r>
              <a:rPr lang="ja-JP" altLang="en-US" dirty="0"/>
              <a:t>となると</a:t>
            </a:r>
            <a:r>
              <a:rPr lang="ja-JP" altLang="en-US" dirty="0" smtClean="0"/>
              <a:t>、</a:t>
            </a:r>
            <a:r>
              <a:rPr lang="ja-JP" altLang="en-US" dirty="0"/>
              <a:t>「国民の総意</a:t>
            </a:r>
            <a:r>
              <a:rPr lang="ja-JP" altLang="en-US" dirty="0" smtClean="0"/>
              <a:t>」に基づいて定められた憲法がお手本になる。憲法の意味を知らなくてはならない。</a:t>
            </a:r>
          </a:p>
          <a:p>
            <a:pPr marL="514350" indent="-514350">
              <a:buClr>
                <a:schemeClr val="tx1"/>
              </a:buClr>
              <a:buSzPct val="100000"/>
              <a:buFont typeface="+mj-ea"/>
              <a:buAutoNum type="circleNumDbPlain"/>
            </a:pPr>
            <a:endParaRPr lang="ja-JP" altLang="en-US" sz="2400" dirty="0" smtClean="0"/>
          </a:p>
          <a:p>
            <a:pPr marL="0" indent="0">
              <a:buClr>
                <a:schemeClr val="tx1"/>
              </a:buClr>
              <a:buNone/>
            </a:pPr>
            <a:endParaRPr lang="ja-JP" altLang="en-US" sz="2800" dirty="0"/>
          </a:p>
          <a:p>
            <a:pPr marL="0" indent="0">
              <a:buClr>
                <a:schemeClr val="tx1"/>
              </a:buClr>
              <a:buNone/>
            </a:pPr>
            <a:endParaRPr lang="ja-JP" altLang="en-US" sz="2800" dirty="0" smtClean="0"/>
          </a:p>
          <a:p>
            <a:pPr marL="0" indent="0">
              <a:buClr>
                <a:schemeClr val="tx1"/>
              </a:buClr>
              <a:buNone/>
            </a:pPr>
            <a:endParaRPr lang="ja-JP" altLang="en-US" sz="2800" dirty="0"/>
          </a:p>
          <a:p>
            <a:pPr marL="0" indent="0">
              <a:buClr>
                <a:srgbClr val="92D050"/>
              </a:buClr>
              <a:buNone/>
            </a:pPr>
            <a:endParaRPr lang="en-US" altLang="ja-JP" dirty="0"/>
          </a:p>
          <a:p>
            <a:pPr>
              <a:buClr>
                <a:srgbClr val="92D050"/>
              </a:buClr>
            </a:pPr>
            <a:endParaRPr lang="en-US" altLang="ja-JP" dirty="0" smtClean="0"/>
          </a:p>
          <a:p>
            <a:pPr>
              <a:buClr>
                <a:srgbClr val="92D050"/>
              </a:buClr>
            </a:pPr>
            <a:endParaRPr lang="en-US" altLang="ja-JP" dirty="0" smtClean="0"/>
          </a:p>
          <a:p>
            <a:pPr>
              <a:buClr>
                <a:srgbClr val="92D050"/>
              </a:buClr>
            </a:pPr>
            <a:endParaRPr lang="en-US" altLang="ja-JP" dirty="0" smtClean="0"/>
          </a:p>
          <a:p>
            <a:pPr>
              <a:buClr>
                <a:srgbClr val="92D050"/>
              </a:buClr>
            </a:pPr>
            <a:endParaRPr lang="ja-JP" altLang="en-US" dirty="0" smtClean="0"/>
          </a:p>
        </p:txBody>
      </p:sp>
      <p:sp>
        <p:nvSpPr>
          <p:cNvPr id="4" name="正方形/長方形 3"/>
          <p:cNvSpPr/>
          <p:nvPr/>
        </p:nvSpPr>
        <p:spPr>
          <a:xfrm>
            <a:off x="561722" y="273422"/>
            <a:ext cx="8226931" cy="707886"/>
          </a:xfrm>
          <a:prstGeom prst="rect">
            <a:avLst/>
          </a:prstGeom>
          <a:noFill/>
        </p:spPr>
        <p:txBody>
          <a:bodyPr wrap="none" lIns="91440" tIns="45720" rIns="91440" bIns="45720">
            <a:spAutoFit/>
            <a:scene3d>
              <a:camera prst="orthographicFront"/>
              <a:lightRig rig="threePt" dir="t"/>
            </a:scene3d>
            <a:sp3d extrusionH="57150">
              <a:bevelT w="38100" h="38100" prst="angle"/>
            </a:sp3d>
          </a:bodyPr>
          <a:lstStyle/>
          <a:p>
            <a:pPr algn="ctr"/>
            <a:r>
              <a:rPr lang="ja-JP" altLang="en-US" sz="4000" b="1" dirty="0" smtClean="0">
                <a:ln w="11430"/>
                <a:solidFill>
                  <a:srgbClr val="FFFF00"/>
                </a:solidFill>
                <a:effectLst>
                  <a:outerShdw blurRad="50800" dist="39000" dir="5460000" algn="tl">
                    <a:srgbClr val="000000">
                      <a:alpha val="38000"/>
                    </a:srgbClr>
                  </a:outerShdw>
                </a:effectLst>
              </a:rPr>
              <a:t>なぜ「前広島市長」が憲法を語るのか</a:t>
            </a:r>
            <a:endParaRPr lang="ja-JP" altLang="en-US" sz="40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795804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07950" y="2204864"/>
            <a:ext cx="8856663" cy="1008112"/>
          </a:xfrm>
          <a:ln w="25400" cap="flat">
            <a:solidFill>
              <a:srgbClr val="92D050"/>
            </a:solidFill>
            <a:miter lim="800000"/>
            <a:headEnd/>
            <a:tailEnd/>
          </a:ln>
        </p:spPr>
        <p:txBody>
          <a:bodyPr anchor="b"/>
          <a:lstStyle/>
          <a:p>
            <a:r>
              <a:rPr lang="ja-JP" altLang="en-US" sz="5400" b="1" dirty="0" smtClean="0">
                <a:latin typeface="Times New Roman" pitchFamily="18" charset="0"/>
                <a:sym typeface="Times New Roman" pitchFamily="18" charset="0"/>
              </a:rPr>
              <a:t>憲法は死刑を禁止している</a:t>
            </a:r>
          </a:p>
        </p:txBody>
      </p:sp>
      <p:sp>
        <p:nvSpPr>
          <p:cNvPr id="175108" name="サブタイトル 5"/>
          <p:cNvSpPr>
            <a:spLocks noGrp="1" noChangeArrowheads="1"/>
          </p:cNvSpPr>
          <p:nvPr>
            <p:ph type="subTitle" idx="4294967295"/>
          </p:nvPr>
        </p:nvSpPr>
        <p:spPr>
          <a:xfrm>
            <a:off x="107950" y="3933056"/>
            <a:ext cx="8928100" cy="1752600"/>
          </a:xfrm>
        </p:spPr>
        <p:txBody>
          <a:bodyPr lIns="92075" tIns="46038" rIns="92075" bIns="46038" anchor="ctr"/>
          <a:lstStyle/>
          <a:p>
            <a:pPr marL="0" indent="0" algn="ctr">
              <a:buFont typeface="Wingdings" pitchFamily="2" charset="2"/>
              <a:buNone/>
            </a:pPr>
            <a:r>
              <a:rPr lang="ja-JP" altLang="en-US" sz="3600" dirty="0" smtClean="0">
                <a:solidFill>
                  <a:srgbClr val="92D050"/>
                </a:solidFill>
              </a:rPr>
              <a:t>－－独立した複数の証明がある</a:t>
            </a:r>
            <a:r>
              <a:rPr lang="en-US" altLang="ja-JP" sz="3600" dirty="0" smtClean="0">
                <a:solidFill>
                  <a:srgbClr val="92D050"/>
                </a:solidFill>
              </a:rPr>
              <a:t>――</a:t>
            </a:r>
            <a:endParaRPr lang="ja-JP" altLang="en-US" sz="3600" dirty="0" smtClean="0">
              <a:solidFill>
                <a:srgbClr val="92D050"/>
              </a:solidFill>
            </a:endParaRPr>
          </a:p>
        </p:txBody>
      </p:sp>
    </p:spTree>
    <p:extLst>
      <p:ext uri="{BB962C8B-B14F-4D97-AF65-F5344CB8AC3E}">
        <p14:creationId xmlns:p14="http://schemas.microsoft.com/office/powerpoint/2010/main" val="2116296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13</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267173"/>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611560" y="1557933"/>
            <a:ext cx="8280920" cy="4751387"/>
          </a:xfrm>
        </p:spPr>
        <p:txBody>
          <a:bodyPr/>
          <a:lstStyle/>
          <a:p>
            <a:pPr marL="0" indent="0">
              <a:buClr>
                <a:schemeClr val="tx1"/>
              </a:buClr>
              <a:buNone/>
            </a:pPr>
            <a:r>
              <a:rPr lang="ja-JP" altLang="en-US" sz="2800" b="1" dirty="0"/>
              <a:t>第</a:t>
            </a:r>
            <a:r>
              <a:rPr lang="en-US" altLang="ja-JP" sz="2800" b="1" dirty="0"/>
              <a:t>12</a:t>
            </a:r>
            <a:r>
              <a:rPr lang="ja-JP" altLang="en-US" sz="2800" b="1" dirty="0" smtClean="0"/>
              <a:t>条　　</a:t>
            </a:r>
            <a:r>
              <a:rPr lang="ja-JP" altLang="en-US" sz="2800" dirty="0" smtClean="0"/>
              <a:t>この</a:t>
            </a:r>
            <a:r>
              <a:rPr lang="ja-JP" altLang="en-US" sz="2800" dirty="0"/>
              <a:t>憲法が国民に保障する自由及び権利は、国民の不断の努力に</a:t>
            </a:r>
            <a:r>
              <a:rPr lang="ja-JP" altLang="en-US" sz="2800" dirty="0" err="1"/>
              <a:t>よつて</a:t>
            </a:r>
            <a:r>
              <a:rPr lang="ja-JP" altLang="en-US" sz="2800" dirty="0"/>
              <a:t>、これを保持しなければならない</a:t>
            </a:r>
            <a:r>
              <a:rPr lang="ja-JP" altLang="en-US" sz="2800" dirty="0" smtClean="0"/>
              <a:t>。</a:t>
            </a:r>
            <a:r>
              <a:rPr lang="en-US" altLang="ja-JP" sz="2800" dirty="0" smtClean="0"/>
              <a:t>(</a:t>
            </a:r>
            <a:r>
              <a:rPr lang="ja-JP" altLang="en-US" sz="2800" dirty="0" smtClean="0"/>
              <a:t>略</a:t>
            </a:r>
            <a:r>
              <a:rPr lang="en-US" altLang="ja-JP" sz="2800" dirty="0" smtClean="0"/>
              <a:t>)</a:t>
            </a:r>
            <a:endParaRPr lang="ja-JP" altLang="en-US" sz="2800" b="1" dirty="0" smtClean="0"/>
          </a:p>
          <a:p>
            <a:pPr marL="0" indent="0">
              <a:buClr>
                <a:schemeClr val="tx1"/>
              </a:buClr>
              <a:buNone/>
            </a:pPr>
            <a:endParaRPr lang="ja-JP" altLang="en-US" sz="2800" b="1" dirty="0"/>
          </a:p>
          <a:p>
            <a:pPr marL="0" indent="0">
              <a:buClr>
                <a:schemeClr val="tx1"/>
              </a:buClr>
              <a:buNone/>
            </a:pPr>
            <a:r>
              <a:rPr lang="ja-JP" altLang="en-US" sz="2800" b="1" dirty="0" smtClean="0"/>
              <a:t>第</a:t>
            </a:r>
            <a:r>
              <a:rPr lang="en-US" altLang="ja-JP" sz="2800" b="1" dirty="0" smtClean="0"/>
              <a:t>13</a:t>
            </a:r>
            <a:r>
              <a:rPr lang="ja-JP" altLang="en-US" sz="2800" b="1" dirty="0" smtClean="0"/>
              <a:t>条　　</a:t>
            </a:r>
            <a:r>
              <a:rPr lang="ja-JP" altLang="en-US" sz="2800" dirty="0" smtClean="0"/>
              <a:t>すべて</a:t>
            </a:r>
            <a:r>
              <a:rPr lang="ja-JP" altLang="en-US" sz="2800" dirty="0"/>
              <a:t>国民は、個人として尊重される</a:t>
            </a:r>
            <a:r>
              <a:rPr lang="ja-JP" altLang="en-US" sz="2800" dirty="0" smtClean="0"/>
              <a:t>。</a:t>
            </a:r>
            <a:r>
              <a:rPr lang="en-US" altLang="ja-JP" sz="2800" dirty="0" smtClean="0"/>
              <a:t>(</a:t>
            </a:r>
            <a:r>
              <a:rPr lang="ja-JP" altLang="en-US" sz="2800" dirty="0" smtClean="0"/>
              <a:t>略</a:t>
            </a:r>
            <a:r>
              <a:rPr lang="en-US" altLang="ja-JP" sz="2800" dirty="0" smtClean="0"/>
              <a:t>)</a:t>
            </a:r>
            <a:endParaRPr lang="ja-JP" altLang="en-US" sz="2800" dirty="0" smtClean="0"/>
          </a:p>
          <a:p>
            <a:pPr marL="0" indent="0">
              <a:buClr>
                <a:schemeClr val="tx1"/>
              </a:buClr>
              <a:buNone/>
            </a:pPr>
            <a:endParaRPr lang="ja-JP" altLang="en-US" sz="2800" b="1" dirty="0" smtClean="0"/>
          </a:p>
          <a:p>
            <a:pPr marL="0" indent="0">
              <a:buClr>
                <a:schemeClr val="tx1"/>
              </a:buClr>
              <a:buNone/>
            </a:pPr>
            <a:r>
              <a:rPr lang="ja-JP" altLang="en-US" sz="2800" b="1" dirty="0" smtClean="0"/>
              <a:t>第</a:t>
            </a:r>
            <a:r>
              <a:rPr lang="en-US" altLang="ja-JP" sz="2800" b="1" dirty="0" smtClean="0"/>
              <a:t>25</a:t>
            </a:r>
            <a:r>
              <a:rPr lang="ja-JP" altLang="en-US" sz="2800" b="1" dirty="0" smtClean="0"/>
              <a:t>条　　</a:t>
            </a:r>
            <a:r>
              <a:rPr lang="ja-JP" altLang="en-US" sz="2800" dirty="0" smtClean="0"/>
              <a:t>すべて</a:t>
            </a:r>
            <a:r>
              <a:rPr lang="ja-JP" altLang="en-US" sz="2800" dirty="0"/>
              <a:t>国民は、健康で文化的な最低限度の生活を営む権利を有する</a:t>
            </a:r>
            <a:r>
              <a:rPr lang="ja-JP" altLang="en-US" sz="2800" dirty="0" smtClean="0"/>
              <a:t>。</a:t>
            </a:r>
            <a:r>
              <a:rPr lang="en-US" altLang="ja-JP" sz="2800" dirty="0" smtClean="0"/>
              <a:t>(</a:t>
            </a:r>
            <a:r>
              <a:rPr lang="ja-JP" altLang="en-US" sz="2800" dirty="0" smtClean="0"/>
              <a:t>略</a:t>
            </a:r>
            <a:r>
              <a:rPr lang="en-US" altLang="ja-JP" sz="2800" dirty="0" smtClean="0"/>
              <a:t>)</a:t>
            </a:r>
            <a:endParaRPr lang="ja-JP" altLang="en-US" sz="2800" dirty="0" smtClean="0"/>
          </a:p>
          <a:p>
            <a:pPr marL="0" indent="0">
              <a:buClr>
                <a:srgbClr val="92D050"/>
              </a:buClr>
              <a:buNone/>
            </a:pPr>
            <a:endParaRPr lang="en-US" altLang="ja-JP" dirty="0"/>
          </a:p>
          <a:p>
            <a:pPr>
              <a:buClr>
                <a:srgbClr val="92D050"/>
              </a:buClr>
            </a:pPr>
            <a:endParaRPr lang="en-US" altLang="ja-JP" dirty="0" smtClean="0"/>
          </a:p>
          <a:p>
            <a:pPr>
              <a:buClr>
                <a:srgbClr val="92D050"/>
              </a:buClr>
            </a:pPr>
            <a:endParaRPr lang="en-US" altLang="ja-JP" dirty="0" smtClean="0"/>
          </a:p>
          <a:p>
            <a:pPr>
              <a:buClr>
                <a:srgbClr val="92D050"/>
              </a:buClr>
            </a:pPr>
            <a:endParaRPr lang="en-US" altLang="ja-JP" dirty="0" smtClean="0"/>
          </a:p>
          <a:p>
            <a:pPr>
              <a:buClr>
                <a:srgbClr val="92D050"/>
              </a:buClr>
            </a:pPr>
            <a:endParaRPr lang="ja-JP" altLang="en-US" dirty="0" smtClean="0"/>
          </a:p>
        </p:txBody>
      </p:sp>
      <p:sp>
        <p:nvSpPr>
          <p:cNvPr id="4" name="正方形/長方形 3"/>
          <p:cNvSpPr/>
          <p:nvPr/>
        </p:nvSpPr>
        <p:spPr>
          <a:xfrm>
            <a:off x="641070" y="188640"/>
            <a:ext cx="8068235" cy="1538883"/>
          </a:xfrm>
          <a:prstGeom prst="rect">
            <a:avLst/>
          </a:prstGeom>
          <a:noFill/>
        </p:spPr>
        <p:txBody>
          <a:bodyPr wrap="none" lIns="91440" tIns="45720" rIns="91440" bIns="45720">
            <a:spAutoFit/>
            <a:scene3d>
              <a:camera prst="orthographicFront"/>
              <a:lightRig rig="threePt" dir="t"/>
            </a:scene3d>
            <a:sp3d extrusionH="57150">
              <a:bevelT w="38100" h="38100" prst="angle"/>
            </a:sp3d>
          </a:bodyPr>
          <a:lstStyle/>
          <a:p>
            <a:pPr algn="ctr"/>
            <a:r>
              <a:rPr lang="ja-JP" altLang="en-US" sz="5400" b="1" dirty="0" smtClean="0">
                <a:ln w="11430"/>
                <a:solidFill>
                  <a:srgbClr val="FFFF00"/>
                </a:solidFill>
                <a:effectLst>
                  <a:outerShdw blurRad="50800" dist="39000" dir="5460000" algn="tl">
                    <a:srgbClr val="000000">
                      <a:alpha val="38000"/>
                    </a:srgbClr>
                  </a:outerShdw>
                </a:effectLst>
              </a:rPr>
              <a:t>憲法は死刑を禁止している</a:t>
            </a:r>
          </a:p>
          <a:p>
            <a:pPr algn="ctr"/>
            <a:endParaRPr lang="ja-JP" altLang="en-US" sz="40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158857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9941">
                                            <p:txEl>
                                              <p:pRg st="2" end="2"/>
                                            </p:txEl>
                                          </p:spTgt>
                                        </p:tgtEl>
                                        <p:attrNameLst>
                                          <p:attrName>style.visibility</p:attrName>
                                        </p:attrNameLst>
                                      </p:cBhvr>
                                      <p:to>
                                        <p:strVal val="visible"/>
                                      </p:to>
                                    </p:set>
                                    <p:animEffect transition="in" filter="fade">
                                      <p:cBhvr>
                                        <p:cTn id="7" dur="1000"/>
                                        <p:tgtEl>
                                          <p:spTgt spid="39941">
                                            <p:txEl>
                                              <p:pRg st="2" end="2"/>
                                            </p:txEl>
                                          </p:spTgt>
                                        </p:tgtEl>
                                      </p:cBhvr>
                                    </p:animEffect>
                                    <p:anim calcmode="lin" valueType="num">
                                      <p:cBhvr>
                                        <p:cTn id="8" dur="1000" fill="hold"/>
                                        <p:tgtEl>
                                          <p:spTgt spid="39941">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994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9941">
                                            <p:txEl>
                                              <p:pRg st="4" end="4"/>
                                            </p:txEl>
                                          </p:spTgt>
                                        </p:tgtEl>
                                        <p:attrNameLst>
                                          <p:attrName>style.visibility</p:attrName>
                                        </p:attrNameLst>
                                      </p:cBhvr>
                                      <p:to>
                                        <p:strVal val="visible"/>
                                      </p:to>
                                    </p:set>
                                    <p:animEffect transition="in" filter="fade">
                                      <p:cBhvr>
                                        <p:cTn id="14" dur="1000"/>
                                        <p:tgtEl>
                                          <p:spTgt spid="39941">
                                            <p:txEl>
                                              <p:pRg st="4" end="4"/>
                                            </p:txEl>
                                          </p:spTgt>
                                        </p:tgtEl>
                                      </p:cBhvr>
                                    </p:animEffect>
                                    <p:anim calcmode="lin" valueType="num">
                                      <p:cBhvr>
                                        <p:cTn id="15" dur="1000" fill="hold"/>
                                        <p:tgtEl>
                                          <p:spTgt spid="39941">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994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9941">
                                            <p:txEl>
                                              <p:pRg st="0" end="0"/>
                                            </p:txEl>
                                          </p:spTgt>
                                        </p:tgtEl>
                                        <p:attrNameLst>
                                          <p:attrName>style.visibility</p:attrName>
                                        </p:attrNameLst>
                                      </p:cBhvr>
                                      <p:to>
                                        <p:strVal val="visible"/>
                                      </p:to>
                                    </p:set>
                                    <p:animEffect transition="in" filter="fade">
                                      <p:cBhvr>
                                        <p:cTn id="21" dur="1000"/>
                                        <p:tgtEl>
                                          <p:spTgt spid="39941">
                                            <p:txEl>
                                              <p:pRg st="0" end="0"/>
                                            </p:txEl>
                                          </p:spTgt>
                                        </p:tgtEl>
                                      </p:cBhvr>
                                    </p:animEffect>
                                    <p:anim calcmode="lin" valueType="num">
                                      <p:cBhvr>
                                        <p:cTn id="22" dur="1000" fill="hold"/>
                                        <p:tgtEl>
                                          <p:spTgt spid="39941">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994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14</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323528" y="1412776"/>
            <a:ext cx="8568952" cy="4751387"/>
          </a:xfrm>
        </p:spPr>
        <p:txBody>
          <a:bodyPr/>
          <a:lstStyle/>
          <a:p>
            <a:pPr marL="514350" indent="-514350">
              <a:buClr>
                <a:schemeClr val="tx1"/>
              </a:buClr>
              <a:buFont typeface="+mj-ea"/>
              <a:buAutoNum type="circleNumDbPlain"/>
            </a:pPr>
            <a:r>
              <a:rPr lang="ja-JP" altLang="en-US" b="1" dirty="0" smtClean="0"/>
              <a:t>「個人」とは「生きている」人である。</a:t>
            </a:r>
          </a:p>
          <a:p>
            <a:pPr marL="514350" indent="-514350">
              <a:buClr>
                <a:schemeClr val="tx1"/>
              </a:buClr>
              <a:buFont typeface="+mj-ea"/>
              <a:buAutoNum type="circleNumDbPlain"/>
            </a:pPr>
            <a:r>
              <a:rPr lang="ja-JP" altLang="en-US" b="1" dirty="0"/>
              <a:t>「個人として尊重する</a:t>
            </a:r>
            <a:r>
              <a:rPr lang="ja-JP" altLang="en-US" b="1" dirty="0" smtClean="0"/>
              <a:t>」</a:t>
            </a:r>
            <a:r>
              <a:rPr lang="ja-JP" altLang="en-US" b="1" dirty="0"/>
              <a:t>とは</a:t>
            </a:r>
            <a:r>
              <a:rPr lang="ja-JP" altLang="en-US" b="1" dirty="0" smtClean="0"/>
              <a:t>、</a:t>
            </a:r>
            <a:r>
              <a:rPr lang="ja-JP" altLang="en-US" b="1" dirty="0"/>
              <a:t>「生きている人として尊重する</a:t>
            </a:r>
            <a:r>
              <a:rPr lang="ja-JP" altLang="en-US" b="1" dirty="0" smtClean="0"/>
              <a:t>」</a:t>
            </a:r>
            <a:r>
              <a:rPr lang="ja-JP" altLang="en-US" b="1" dirty="0"/>
              <a:t>と言い換えられる。</a:t>
            </a:r>
            <a:endParaRPr lang="ja-JP" altLang="en-US" b="1" dirty="0" smtClean="0"/>
          </a:p>
          <a:p>
            <a:pPr marL="514350" indent="-514350">
              <a:buClr>
                <a:schemeClr val="tx1"/>
              </a:buClr>
              <a:buFont typeface="+mj-ea"/>
              <a:buAutoNum type="circleNumDbPlain"/>
            </a:pPr>
            <a:r>
              <a:rPr lang="ja-JP" altLang="en-US" b="1" dirty="0"/>
              <a:t>「生きている人</a:t>
            </a:r>
            <a:r>
              <a:rPr lang="ja-JP" altLang="en-US" b="1" dirty="0" smtClean="0"/>
              <a:t>」の「生命」を奪うことは、「生きている人」の存在を無にすることである。</a:t>
            </a:r>
          </a:p>
          <a:p>
            <a:pPr marL="514350" indent="-514350">
              <a:buClr>
                <a:schemeClr val="tx1"/>
              </a:buClr>
              <a:buFont typeface="+mj-ea"/>
              <a:buAutoNum type="circleNumDbPlain"/>
            </a:pPr>
            <a:r>
              <a:rPr lang="ja-JP" altLang="en-US" b="1" dirty="0" smtClean="0"/>
              <a:t>それは「尊重」の正反対の行為。</a:t>
            </a:r>
          </a:p>
          <a:p>
            <a:pPr marL="0" indent="0">
              <a:buClr>
                <a:schemeClr val="tx1"/>
              </a:buClr>
              <a:buNone/>
            </a:pPr>
            <a:endParaRPr lang="ja-JP" altLang="en-US" b="1" dirty="0" smtClean="0">
              <a:solidFill>
                <a:srgbClr val="FFFF00"/>
              </a:solidFill>
            </a:endParaRPr>
          </a:p>
          <a:p>
            <a:pPr marL="0" indent="0">
              <a:buClr>
                <a:schemeClr val="tx1"/>
              </a:buClr>
              <a:buNone/>
            </a:pPr>
            <a:r>
              <a:rPr lang="ja-JP" altLang="en-US" b="1" dirty="0" smtClean="0">
                <a:solidFill>
                  <a:srgbClr val="FFFF00"/>
                </a:solidFill>
              </a:rPr>
              <a:t>その他の条文についても同様の議論が成立。</a:t>
            </a:r>
          </a:p>
          <a:p>
            <a:pPr marL="0" indent="0">
              <a:buClr>
                <a:schemeClr val="tx1"/>
              </a:buClr>
              <a:buNone/>
            </a:pPr>
            <a:endParaRPr lang="ja-JP" altLang="en-US" sz="2800" b="1" dirty="0"/>
          </a:p>
          <a:p>
            <a:pPr marL="0" indent="0">
              <a:buClr>
                <a:srgbClr val="92D050"/>
              </a:buClr>
              <a:buNone/>
            </a:pPr>
            <a:endParaRPr lang="en-US" altLang="ja-JP" dirty="0" smtClean="0"/>
          </a:p>
          <a:p>
            <a:pPr>
              <a:buClr>
                <a:srgbClr val="92D050"/>
              </a:buClr>
            </a:pPr>
            <a:endParaRPr lang="en-US" altLang="ja-JP" dirty="0" smtClean="0"/>
          </a:p>
          <a:p>
            <a:pPr>
              <a:buClr>
                <a:srgbClr val="92D050"/>
              </a:buClr>
            </a:pPr>
            <a:endParaRPr lang="en-US" altLang="ja-JP" dirty="0" smtClean="0"/>
          </a:p>
          <a:p>
            <a:pPr>
              <a:buClr>
                <a:srgbClr val="92D050"/>
              </a:buClr>
            </a:pPr>
            <a:endParaRPr lang="ja-JP" altLang="en-US" dirty="0" smtClean="0"/>
          </a:p>
        </p:txBody>
      </p:sp>
      <p:sp>
        <p:nvSpPr>
          <p:cNvPr id="4" name="正方形/長方形 3"/>
          <p:cNvSpPr/>
          <p:nvPr/>
        </p:nvSpPr>
        <p:spPr>
          <a:xfrm>
            <a:off x="486380" y="188640"/>
            <a:ext cx="8377614" cy="923330"/>
          </a:xfrm>
          <a:prstGeom prst="rect">
            <a:avLst/>
          </a:prstGeom>
          <a:noFill/>
        </p:spPr>
        <p:txBody>
          <a:bodyPr wrap="none" lIns="91440" tIns="45720" rIns="91440" bIns="45720">
            <a:spAutoFit/>
            <a:scene3d>
              <a:camera prst="orthographicFront"/>
              <a:lightRig rig="threePt" dir="t"/>
            </a:scene3d>
            <a:sp3d extrusionH="57150">
              <a:bevelT w="38100" h="38100" prst="angle"/>
            </a:sp3d>
          </a:bodyPr>
          <a:lstStyle/>
          <a:p>
            <a:pPr algn="ctr"/>
            <a:r>
              <a:rPr lang="ja-JP" altLang="en-US" sz="5400" dirty="0" smtClean="0">
                <a:solidFill>
                  <a:srgbClr val="FFFF00"/>
                </a:solidFill>
              </a:rPr>
              <a:t>「個人</a:t>
            </a:r>
            <a:r>
              <a:rPr lang="ja-JP" altLang="en-US" sz="5400" dirty="0">
                <a:solidFill>
                  <a:srgbClr val="FFFF00"/>
                </a:solidFill>
              </a:rPr>
              <a:t>として尊重</a:t>
            </a:r>
            <a:r>
              <a:rPr lang="ja-JP" altLang="en-US" sz="5400" dirty="0" smtClean="0">
                <a:solidFill>
                  <a:srgbClr val="FFFF00"/>
                </a:solidFill>
              </a:rPr>
              <a:t>される」とは</a:t>
            </a:r>
            <a:endParaRPr lang="ja-JP" altLang="en-US" sz="40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969314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9941">
                                            <p:txEl>
                                              <p:pRg st="0" end="0"/>
                                            </p:txEl>
                                          </p:spTgt>
                                        </p:tgtEl>
                                        <p:attrNameLst>
                                          <p:attrName>style.visibility</p:attrName>
                                        </p:attrNameLst>
                                      </p:cBhvr>
                                      <p:to>
                                        <p:strVal val="visible"/>
                                      </p:to>
                                    </p:set>
                                    <p:animEffect transition="in" filter="fade">
                                      <p:cBhvr>
                                        <p:cTn id="7" dur="1000"/>
                                        <p:tgtEl>
                                          <p:spTgt spid="39941">
                                            <p:txEl>
                                              <p:pRg st="0" end="0"/>
                                            </p:txEl>
                                          </p:spTgt>
                                        </p:tgtEl>
                                      </p:cBhvr>
                                    </p:animEffect>
                                    <p:anim calcmode="lin" valueType="num">
                                      <p:cBhvr>
                                        <p:cTn id="8" dur="1000" fill="hold"/>
                                        <p:tgtEl>
                                          <p:spTgt spid="3994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994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9941">
                                            <p:txEl>
                                              <p:pRg st="1" end="1"/>
                                            </p:txEl>
                                          </p:spTgt>
                                        </p:tgtEl>
                                        <p:attrNameLst>
                                          <p:attrName>style.visibility</p:attrName>
                                        </p:attrNameLst>
                                      </p:cBhvr>
                                      <p:to>
                                        <p:strVal val="visible"/>
                                      </p:to>
                                    </p:set>
                                    <p:animEffect transition="in" filter="fade">
                                      <p:cBhvr>
                                        <p:cTn id="14" dur="1000"/>
                                        <p:tgtEl>
                                          <p:spTgt spid="39941">
                                            <p:txEl>
                                              <p:pRg st="1" end="1"/>
                                            </p:txEl>
                                          </p:spTgt>
                                        </p:tgtEl>
                                      </p:cBhvr>
                                    </p:animEffect>
                                    <p:anim calcmode="lin" valueType="num">
                                      <p:cBhvr>
                                        <p:cTn id="15" dur="1000" fill="hold"/>
                                        <p:tgtEl>
                                          <p:spTgt spid="3994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994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9941">
                                            <p:txEl>
                                              <p:pRg st="2" end="2"/>
                                            </p:txEl>
                                          </p:spTgt>
                                        </p:tgtEl>
                                        <p:attrNameLst>
                                          <p:attrName>style.visibility</p:attrName>
                                        </p:attrNameLst>
                                      </p:cBhvr>
                                      <p:to>
                                        <p:strVal val="visible"/>
                                      </p:to>
                                    </p:set>
                                    <p:animEffect transition="in" filter="fade">
                                      <p:cBhvr>
                                        <p:cTn id="21" dur="1000"/>
                                        <p:tgtEl>
                                          <p:spTgt spid="39941">
                                            <p:txEl>
                                              <p:pRg st="2" end="2"/>
                                            </p:txEl>
                                          </p:spTgt>
                                        </p:tgtEl>
                                      </p:cBhvr>
                                    </p:animEffect>
                                    <p:anim calcmode="lin" valueType="num">
                                      <p:cBhvr>
                                        <p:cTn id="22" dur="1000" fill="hold"/>
                                        <p:tgtEl>
                                          <p:spTgt spid="3994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994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9941">
                                            <p:txEl>
                                              <p:pRg st="3" end="3"/>
                                            </p:txEl>
                                          </p:spTgt>
                                        </p:tgtEl>
                                        <p:attrNameLst>
                                          <p:attrName>style.visibility</p:attrName>
                                        </p:attrNameLst>
                                      </p:cBhvr>
                                      <p:to>
                                        <p:strVal val="visible"/>
                                      </p:to>
                                    </p:set>
                                    <p:animEffect transition="in" filter="fade">
                                      <p:cBhvr>
                                        <p:cTn id="28" dur="1000"/>
                                        <p:tgtEl>
                                          <p:spTgt spid="39941">
                                            <p:txEl>
                                              <p:pRg st="3" end="3"/>
                                            </p:txEl>
                                          </p:spTgt>
                                        </p:tgtEl>
                                      </p:cBhvr>
                                    </p:animEffect>
                                    <p:anim calcmode="lin" valueType="num">
                                      <p:cBhvr>
                                        <p:cTn id="29" dur="1000" fill="hold"/>
                                        <p:tgtEl>
                                          <p:spTgt spid="3994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994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9941">
                                            <p:txEl>
                                              <p:pRg st="5" end="5"/>
                                            </p:txEl>
                                          </p:spTgt>
                                        </p:tgtEl>
                                        <p:attrNameLst>
                                          <p:attrName>style.visibility</p:attrName>
                                        </p:attrNameLst>
                                      </p:cBhvr>
                                      <p:to>
                                        <p:strVal val="visible"/>
                                      </p:to>
                                    </p:set>
                                    <p:animEffect transition="in" filter="fade">
                                      <p:cBhvr>
                                        <p:cTn id="35" dur="1000"/>
                                        <p:tgtEl>
                                          <p:spTgt spid="39941">
                                            <p:txEl>
                                              <p:pRg st="5" end="5"/>
                                            </p:txEl>
                                          </p:spTgt>
                                        </p:tgtEl>
                                      </p:cBhvr>
                                    </p:animEffect>
                                    <p:anim calcmode="lin" valueType="num">
                                      <p:cBhvr>
                                        <p:cTn id="36" dur="1000" fill="hold"/>
                                        <p:tgtEl>
                                          <p:spTgt spid="39941">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994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07950" y="2204864"/>
            <a:ext cx="8856663" cy="1008112"/>
          </a:xfrm>
          <a:ln w="25400" cap="flat">
            <a:solidFill>
              <a:srgbClr val="92D050"/>
            </a:solidFill>
            <a:miter lim="800000"/>
            <a:headEnd/>
            <a:tailEnd/>
          </a:ln>
        </p:spPr>
        <p:txBody>
          <a:bodyPr anchor="b"/>
          <a:lstStyle/>
          <a:p>
            <a:r>
              <a:rPr lang="ja-JP" altLang="en-US" sz="4800" b="1" dirty="0" smtClean="0">
                <a:latin typeface="Times New Roman" pitchFamily="18" charset="0"/>
                <a:sym typeface="Times New Roman" pitchFamily="18" charset="0"/>
              </a:rPr>
              <a:t>憲法には「改正不可条項」がある</a:t>
            </a:r>
          </a:p>
        </p:txBody>
      </p:sp>
      <p:sp>
        <p:nvSpPr>
          <p:cNvPr id="175108" name="サブタイトル 5"/>
          <p:cNvSpPr>
            <a:spLocks noGrp="1" noChangeArrowheads="1"/>
          </p:cNvSpPr>
          <p:nvPr>
            <p:ph type="subTitle" idx="4294967295"/>
          </p:nvPr>
        </p:nvSpPr>
        <p:spPr>
          <a:xfrm>
            <a:off x="107950" y="3933056"/>
            <a:ext cx="8928100" cy="1752600"/>
          </a:xfrm>
        </p:spPr>
        <p:txBody>
          <a:bodyPr lIns="92075" tIns="46038" rIns="92075" bIns="46038" anchor="ctr"/>
          <a:lstStyle/>
          <a:p>
            <a:pPr marL="0" indent="0" algn="ctr">
              <a:buFont typeface="Wingdings" pitchFamily="2" charset="2"/>
              <a:buNone/>
            </a:pPr>
            <a:r>
              <a:rPr lang="ja-JP" altLang="en-US" sz="3600" dirty="0" smtClean="0">
                <a:solidFill>
                  <a:srgbClr val="92D050"/>
                </a:solidFill>
              </a:rPr>
              <a:t>－－「改正不可テスト」で簡単に分る</a:t>
            </a:r>
            <a:r>
              <a:rPr lang="en-US" altLang="ja-JP" sz="3600" dirty="0" smtClean="0">
                <a:solidFill>
                  <a:srgbClr val="92D050"/>
                </a:solidFill>
              </a:rPr>
              <a:t>――</a:t>
            </a:r>
            <a:endParaRPr lang="ja-JP" altLang="en-US" sz="3600" dirty="0" smtClean="0">
              <a:solidFill>
                <a:srgbClr val="92D050"/>
              </a:solidFill>
            </a:endParaRPr>
          </a:p>
        </p:txBody>
      </p:sp>
    </p:spTree>
    <p:extLst>
      <p:ext uri="{BB962C8B-B14F-4D97-AF65-F5344CB8AC3E}">
        <p14:creationId xmlns:p14="http://schemas.microsoft.com/office/powerpoint/2010/main" val="22437324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16</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267173"/>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611560" y="1484784"/>
            <a:ext cx="8136904" cy="4751387"/>
          </a:xfrm>
        </p:spPr>
        <p:txBody>
          <a:bodyPr/>
          <a:lstStyle/>
          <a:p>
            <a:pPr marL="0" indent="0">
              <a:buClr>
                <a:schemeClr val="tx1"/>
              </a:buClr>
              <a:buNone/>
            </a:pPr>
            <a:r>
              <a:rPr lang="ja-JP" altLang="en-US" dirty="0"/>
              <a:t>第</a:t>
            </a:r>
            <a:r>
              <a:rPr lang="en-US" altLang="ja-JP" dirty="0"/>
              <a:t>96</a:t>
            </a:r>
            <a:r>
              <a:rPr lang="ja-JP" altLang="en-US" dirty="0" smtClean="0"/>
              <a:t>条　　この</a:t>
            </a:r>
            <a:r>
              <a:rPr lang="ja-JP" altLang="en-US" dirty="0"/>
              <a:t>憲法の改正は、各議院の総議員の三分の二以上の賛成で、国会が、これを発議し、国民に提案してその承認を経なければならない。この承認には、特別の国民投票又は国会の定める選挙の際行はれる投票において、その過半数の賛成を必要とする</a:t>
            </a:r>
            <a:r>
              <a:rPr lang="ja-JP" altLang="en-US" dirty="0" smtClean="0"/>
              <a:t>。</a:t>
            </a:r>
            <a:r>
              <a:rPr lang="en-US" altLang="ja-JP" dirty="0" smtClean="0"/>
              <a:t>(</a:t>
            </a:r>
            <a:r>
              <a:rPr lang="ja-JP" altLang="en-US" dirty="0" smtClean="0"/>
              <a:t>略</a:t>
            </a:r>
            <a:r>
              <a:rPr lang="en-US" altLang="ja-JP" dirty="0" smtClean="0"/>
              <a:t>)</a:t>
            </a:r>
            <a:endParaRPr lang="ja-JP" altLang="en-US" dirty="0" smtClean="0"/>
          </a:p>
          <a:p>
            <a:pPr marL="0" indent="0">
              <a:buClr>
                <a:schemeClr val="tx1"/>
              </a:buClr>
              <a:buNone/>
            </a:pPr>
            <a:endParaRPr lang="ja-JP" altLang="en-US" sz="3600" dirty="0"/>
          </a:p>
          <a:p>
            <a:pPr marL="0" indent="0" algn="ctr">
              <a:buClr>
                <a:schemeClr val="tx1"/>
              </a:buClr>
              <a:buNone/>
            </a:pPr>
            <a:r>
              <a:rPr lang="ja-JP" altLang="en-US" sz="4400" u="sng" dirty="0" smtClean="0">
                <a:solidFill>
                  <a:srgbClr val="FFFF00"/>
                </a:solidFill>
              </a:rPr>
              <a:t>必要条件です</a:t>
            </a:r>
          </a:p>
        </p:txBody>
      </p:sp>
      <p:sp>
        <p:nvSpPr>
          <p:cNvPr id="4" name="正方形/長方形 3"/>
          <p:cNvSpPr/>
          <p:nvPr/>
        </p:nvSpPr>
        <p:spPr>
          <a:xfrm>
            <a:off x="539553" y="188640"/>
            <a:ext cx="8064896" cy="923330"/>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5400" b="1" dirty="0" smtClean="0">
                <a:ln w="11430"/>
                <a:solidFill>
                  <a:srgbClr val="FFFF00"/>
                </a:solidFill>
                <a:effectLst>
                  <a:outerShdw blurRad="50800" dist="39000" dir="5460000" algn="tl">
                    <a:srgbClr val="000000">
                      <a:alpha val="38000"/>
                    </a:srgbClr>
                  </a:outerShdw>
                </a:effectLst>
              </a:rPr>
              <a:t>憲法改正不可条項がある</a:t>
            </a:r>
            <a:endParaRPr lang="ja-JP" altLang="en-US" sz="40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99661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9941">
                                            <p:txEl>
                                              <p:pRg st="2" end="2"/>
                                            </p:txEl>
                                          </p:spTgt>
                                        </p:tgtEl>
                                        <p:attrNameLst>
                                          <p:attrName>style.visibility</p:attrName>
                                        </p:attrNameLst>
                                      </p:cBhvr>
                                      <p:to>
                                        <p:strVal val="visible"/>
                                      </p:to>
                                    </p:set>
                                    <p:anim calcmode="lin" valueType="num">
                                      <p:cBhvr>
                                        <p:cTn id="7" dur="1000" fill="hold"/>
                                        <p:tgtEl>
                                          <p:spTgt spid="39941">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9941">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9941">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994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17</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267173"/>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611560" y="1484785"/>
            <a:ext cx="8136904" cy="4176464"/>
          </a:xfrm>
        </p:spPr>
        <p:txBody>
          <a:bodyPr/>
          <a:lstStyle/>
          <a:p>
            <a:pPr marL="0" indent="0">
              <a:buNone/>
            </a:pPr>
            <a:r>
              <a:rPr lang="en-US" altLang="ja-JP" sz="2400" dirty="0"/>
              <a:t>[</a:t>
            </a:r>
            <a:r>
              <a:rPr lang="ja-JP" altLang="ja-JP" sz="2400" dirty="0"/>
              <a:t>改正不可テスト</a:t>
            </a:r>
            <a:r>
              <a:rPr lang="en-US" altLang="ja-JP" sz="2400" dirty="0"/>
              <a:t>]</a:t>
            </a:r>
            <a:r>
              <a:rPr lang="ja-JP" altLang="ja-JP" sz="2400" dirty="0"/>
              <a:t>――条文○○が次のどちらの場合と両立するのかを検証する。</a:t>
            </a:r>
          </a:p>
          <a:p>
            <a:pPr lvl="0"/>
            <a:endParaRPr lang="ja-JP" altLang="en-US" sz="2400" dirty="0" smtClean="0"/>
          </a:p>
          <a:p>
            <a:pPr marL="0" lvl="0" indent="0">
              <a:buNone/>
            </a:pPr>
            <a:r>
              <a:rPr lang="ja-JP" altLang="en-US" sz="2400" dirty="0" smtClean="0"/>
              <a:t>　　①</a:t>
            </a:r>
            <a:r>
              <a:rPr lang="ja-JP" altLang="ja-JP" sz="2400" dirty="0" smtClean="0"/>
              <a:t>条文</a:t>
            </a:r>
            <a:r>
              <a:rPr lang="ja-JP" altLang="ja-JP" sz="2400" dirty="0"/>
              <a:t>○○は、</a:t>
            </a:r>
            <a:r>
              <a:rPr lang="en-US" altLang="ja-JP" sz="2400" dirty="0"/>
              <a:t>96</a:t>
            </a:r>
            <a:r>
              <a:rPr lang="ja-JP" altLang="ja-JP" sz="2400" dirty="0"/>
              <a:t>条の改正手続きの対象になる。</a:t>
            </a:r>
          </a:p>
          <a:p>
            <a:pPr marL="0" lvl="0" indent="0">
              <a:buNone/>
            </a:pPr>
            <a:r>
              <a:rPr lang="ja-JP" altLang="en-US" sz="2400" dirty="0" smtClean="0"/>
              <a:t>　　②</a:t>
            </a:r>
            <a:r>
              <a:rPr lang="ja-JP" altLang="ja-JP" sz="2400" dirty="0" smtClean="0"/>
              <a:t>条文</a:t>
            </a:r>
            <a:r>
              <a:rPr lang="ja-JP" altLang="ja-JP" sz="2400" dirty="0"/>
              <a:t>○○は、</a:t>
            </a:r>
            <a:r>
              <a:rPr lang="en-US" altLang="ja-JP" sz="2400" dirty="0"/>
              <a:t>96</a:t>
            </a:r>
            <a:r>
              <a:rPr lang="ja-JP" altLang="ja-JP" sz="2400" dirty="0"/>
              <a:t>条の改正手続きの対象にはならない。</a:t>
            </a:r>
          </a:p>
          <a:p>
            <a:pPr marL="0" indent="0">
              <a:buClr>
                <a:schemeClr val="tx1"/>
              </a:buClr>
              <a:buNone/>
            </a:pPr>
            <a:endParaRPr lang="ja-JP" altLang="en-US" sz="4400" u="sng" dirty="0" smtClean="0">
              <a:solidFill>
                <a:srgbClr val="FFFF00"/>
              </a:solidFill>
            </a:endParaRPr>
          </a:p>
        </p:txBody>
      </p:sp>
      <p:sp>
        <p:nvSpPr>
          <p:cNvPr id="4" name="正方形/長方形 3"/>
          <p:cNvSpPr/>
          <p:nvPr/>
        </p:nvSpPr>
        <p:spPr>
          <a:xfrm>
            <a:off x="539553" y="188640"/>
            <a:ext cx="8064896" cy="923330"/>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5400" b="1" dirty="0" smtClean="0">
                <a:ln w="11430"/>
                <a:solidFill>
                  <a:srgbClr val="FFFF00"/>
                </a:solidFill>
                <a:effectLst>
                  <a:outerShdw blurRad="50800" dist="39000" dir="5460000" algn="tl">
                    <a:srgbClr val="000000">
                      <a:alpha val="38000"/>
                    </a:srgbClr>
                  </a:outerShdw>
                </a:effectLst>
              </a:rPr>
              <a:t>「改正不可テスト」</a:t>
            </a:r>
            <a:endParaRPr lang="ja-JP" altLang="en-US" sz="40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3193263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18</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267173"/>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611560" y="1484784"/>
            <a:ext cx="8136904" cy="4536503"/>
          </a:xfrm>
        </p:spPr>
        <p:txBody>
          <a:bodyPr/>
          <a:lstStyle/>
          <a:p>
            <a:pPr marL="0" lvl="0" indent="0">
              <a:buNone/>
            </a:pPr>
            <a:r>
              <a:rPr lang="en-US" altLang="ja-JP" sz="2400" dirty="0" smtClean="0"/>
              <a:t>9</a:t>
            </a:r>
            <a:r>
              <a:rPr lang="ja-JP" altLang="en-US" sz="2400" dirty="0" smtClean="0"/>
              <a:t>条の短縮形「戦争は永久にこれを放棄する」に対して適用。短縮形を</a:t>
            </a:r>
            <a:r>
              <a:rPr lang="en-US" altLang="ja-JP" sz="2400" dirty="0" smtClean="0"/>
              <a:t>9.1</a:t>
            </a:r>
            <a:r>
              <a:rPr lang="ja-JP" altLang="en-US" sz="2400" dirty="0" smtClean="0"/>
              <a:t>条と呼ぶ。</a:t>
            </a:r>
          </a:p>
          <a:p>
            <a:pPr marL="0" lvl="0" indent="0">
              <a:buNone/>
            </a:pPr>
            <a:endParaRPr lang="ja-JP" altLang="en-US" sz="2400" dirty="0" smtClean="0"/>
          </a:p>
          <a:p>
            <a:pPr marL="0" lvl="0" indent="0">
              <a:buNone/>
            </a:pPr>
            <a:r>
              <a:rPr lang="ja-JP" altLang="en-US" sz="2400" dirty="0" smtClean="0"/>
              <a:t>①　第</a:t>
            </a:r>
            <a:r>
              <a:rPr lang="en-US" altLang="ja-JP" sz="2400" dirty="0" smtClean="0"/>
              <a:t>9.1</a:t>
            </a:r>
            <a:r>
              <a:rPr lang="ja-JP" altLang="en-US" sz="2400" dirty="0" smtClean="0"/>
              <a:t>条は、</a:t>
            </a:r>
            <a:r>
              <a:rPr lang="en-US" altLang="ja-JP" sz="2400" dirty="0"/>
              <a:t>96</a:t>
            </a:r>
            <a:r>
              <a:rPr lang="ja-JP" altLang="ja-JP" sz="2400" dirty="0"/>
              <a:t>条の改正手続きの対象に</a:t>
            </a:r>
            <a:r>
              <a:rPr lang="ja-JP" altLang="ja-JP" sz="2400" dirty="0" smtClean="0"/>
              <a:t>なる</a:t>
            </a:r>
            <a:r>
              <a:rPr lang="ja-JP" altLang="en-US" sz="2400" dirty="0" smtClean="0"/>
              <a:t>、と仮定</a:t>
            </a:r>
          </a:p>
          <a:p>
            <a:pPr marL="0" lvl="0" indent="0">
              <a:buNone/>
            </a:pPr>
            <a:endParaRPr lang="ja-JP" altLang="en-US" sz="2400" dirty="0"/>
          </a:p>
          <a:p>
            <a:pPr marL="0" lvl="0" indent="0">
              <a:buNone/>
            </a:pPr>
            <a:r>
              <a:rPr lang="ja-JP" altLang="en-US" sz="2400" dirty="0" smtClean="0"/>
              <a:t>②　改正されると、国会の発議、国民投票を経て、</a:t>
            </a:r>
            <a:r>
              <a:rPr lang="en-US" altLang="ja-JP" sz="2400" dirty="0" smtClean="0"/>
              <a:t>9.1</a:t>
            </a:r>
            <a:r>
              <a:rPr lang="ja-JP" altLang="en-US" sz="2400" dirty="0" smtClean="0"/>
              <a:t>条はどこかの有限の時点で、戦争ができるという内容になる可能性を許す。つまり、「永久に」には条件が付けられたことになる。</a:t>
            </a:r>
          </a:p>
          <a:p>
            <a:pPr marL="0" lvl="0" indent="0">
              <a:buNone/>
            </a:pPr>
            <a:endParaRPr lang="ja-JP" altLang="en-US" sz="2400" dirty="0"/>
          </a:p>
          <a:p>
            <a:pPr marL="0" lvl="0" indent="0">
              <a:buNone/>
            </a:pPr>
            <a:r>
              <a:rPr lang="ja-JP" altLang="en-US" sz="2400" dirty="0" smtClean="0"/>
              <a:t>③　これは「永久に放棄する」と矛盾する。</a:t>
            </a:r>
            <a:endParaRPr lang="ja-JP" altLang="ja-JP" sz="2400" dirty="0"/>
          </a:p>
        </p:txBody>
      </p:sp>
      <p:sp>
        <p:nvSpPr>
          <p:cNvPr id="4" name="正方形/長方形 3"/>
          <p:cNvSpPr/>
          <p:nvPr/>
        </p:nvSpPr>
        <p:spPr>
          <a:xfrm>
            <a:off x="539553" y="188640"/>
            <a:ext cx="8064896" cy="830997"/>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4800" b="1" dirty="0" smtClean="0">
                <a:ln w="11430"/>
                <a:solidFill>
                  <a:srgbClr val="FFFF00"/>
                </a:solidFill>
                <a:effectLst>
                  <a:outerShdw blurRad="50800" dist="39000" dir="5460000" algn="tl">
                    <a:srgbClr val="000000">
                      <a:alpha val="38000"/>
                    </a:srgbClr>
                  </a:outerShdw>
                </a:effectLst>
              </a:rPr>
              <a:t>「改正不可テスト」を</a:t>
            </a:r>
            <a:r>
              <a:rPr lang="en-US" altLang="ja-JP" sz="4800" b="1" dirty="0" smtClean="0">
                <a:ln w="11430"/>
                <a:solidFill>
                  <a:srgbClr val="FFFF00"/>
                </a:solidFill>
                <a:effectLst>
                  <a:outerShdw blurRad="50800" dist="39000" dir="5460000" algn="tl">
                    <a:srgbClr val="000000">
                      <a:alpha val="38000"/>
                    </a:srgbClr>
                  </a:outerShdw>
                </a:effectLst>
              </a:rPr>
              <a:t>9</a:t>
            </a:r>
            <a:r>
              <a:rPr lang="ja-JP" altLang="en-US" sz="4800" b="1" dirty="0" smtClean="0">
                <a:ln w="11430"/>
                <a:solidFill>
                  <a:srgbClr val="FFFF00"/>
                </a:solidFill>
                <a:effectLst>
                  <a:outerShdw blurRad="50800" dist="39000" dir="5460000" algn="tl">
                    <a:srgbClr val="000000">
                      <a:alpha val="38000"/>
                    </a:srgbClr>
                  </a:outerShdw>
                </a:effectLst>
              </a:rPr>
              <a:t>条に適用</a:t>
            </a:r>
            <a:endParaRPr lang="ja-JP" altLang="en-US" sz="48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8311210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19</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267173"/>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611560" y="1484784"/>
            <a:ext cx="8136904" cy="4536503"/>
          </a:xfrm>
        </p:spPr>
        <p:txBody>
          <a:bodyPr/>
          <a:lstStyle/>
          <a:p>
            <a:pPr marL="514350" lvl="0" indent="-514350" algn="just">
              <a:spcAft>
                <a:spcPts val="0"/>
              </a:spcAft>
              <a:buClr>
                <a:schemeClr val="tx1"/>
              </a:buClr>
              <a:buSzPct val="100000"/>
              <a:buFont typeface="+mj-lt"/>
              <a:buAutoNum type="arabicPeriod"/>
              <a:tabLst>
                <a:tab pos="3266440" algn="l"/>
              </a:tabLst>
            </a:pPr>
            <a:r>
              <a:rPr lang="ja-JP" altLang="ja-JP" sz="2800" dirty="0" smtClean="0">
                <a:cs typeface="ＭＳ ゴシック"/>
              </a:rPr>
              <a:t>条文</a:t>
            </a:r>
            <a:r>
              <a:rPr lang="ja-JP" altLang="ja-JP" sz="2800" dirty="0">
                <a:cs typeface="ＭＳ ゴシック"/>
              </a:rPr>
              <a:t>○○中に、「絶対」的な限定</a:t>
            </a:r>
            <a:r>
              <a:rPr lang="ja-JP" altLang="ja-JP" sz="2800" dirty="0" smtClean="0">
                <a:cs typeface="ＭＳ ゴシック"/>
              </a:rPr>
              <a:t>、</a:t>
            </a:r>
            <a:r>
              <a:rPr lang="en-US" altLang="ja-JP" sz="2800" dirty="0" smtClean="0">
                <a:cs typeface="ＭＳ ゴシック"/>
              </a:rPr>
              <a:t>X </a:t>
            </a:r>
            <a:r>
              <a:rPr lang="ja-JP" altLang="ja-JP" sz="2800" dirty="0">
                <a:cs typeface="ＭＳ ゴシック"/>
              </a:rPr>
              <a:t>があり、それは時間的にも全ての未来を縛る力がある</a:t>
            </a:r>
            <a:r>
              <a:rPr lang="ja-JP" altLang="ja-JP" sz="2800" dirty="0" smtClean="0">
                <a:cs typeface="ＭＳ ゴシック"/>
              </a:rPr>
              <a:t>。</a:t>
            </a:r>
            <a:endParaRPr lang="ja-JP" altLang="en-US" sz="2800" dirty="0" smtClean="0">
              <a:cs typeface="ＭＳ ゴシック"/>
            </a:endParaRPr>
          </a:p>
          <a:p>
            <a:pPr marL="514350" lvl="0" indent="-514350" algn="just">
              <a:spcAft>
                <a:spcPts val="0"/>
              </a:spcAft>
              <a:buClr>
                <a:schemeClr val="tx1"/>
              </a:buClr>
              <a:buSzPct val="100000"/>
              <a:buFont typeface="+mj-ea"/>
              <a:buAutoNum type="arabicPeriod"/>
              <a:tabLst>
                <a:tab pos="3266440" algn="l"/>
              </a:tabLst>
            </a:pPr>
            <a:r>
              <a:rPr lang="ja-JP" altLang="en-US" sz="2800" dirty="0" smtClean="0">
                <a:cs typeface="ＭＳ ゴシック"/>
              </a:rPr>
              <a:t>「</a:t>
            </a:r>
            <a:r>
              <a:rPr lang="ja-JP" altLang="ja-JP" sz="2800" dirty="0" smtClean="0">
                <a:cs typeface="ＭＳ ゴシック"/>
              </a:rPr>
              <a:t>改正</a:t>
            </a:r>
            <a:r>
              <a:rPr lang="ja-JP" altLang="ja-JP" sz="2800" dirty="0">
                <a:cs typeface="ＭＳ ゴシック"/>
              </a:rPr>
              <a:t>不可テスト」の①を適用する</a:t>
            </a:r>
            <a:r>
              <a:rPr lang="ja-JP" altLang="ja-JP" sz="2800" dirty="0" smtClean="0">
                <a:cs typeface="ＭＳ ゴシック"/>
              </a:rPr>
              <a:t>。</a:t>
            </a:r>
            <a:endParaRPr lang="ja-JP" altLang="en-US" sz="2800" dirty="0" smtClean="0">
              <a:cs typeface="ＭＳ ゴシック"/>
            </a:endParaRPr>
          </a:p>
          <a:p>
            <a:pPr marL="514350" lvl="0" indent="-514350" algn="just">
              <a:spcAft>
                <a:spcPts val="0"/>
              </a:spcAft>
              <a:buClr>
                <a:schemeClr val="tx1"/>
              </a:buClr>
              <a:buSzPct val="100000"/>
              <a:buFont typeface="+mj-ea"/>
              <a:buAutoNum type="arabicPeriod"/>
              <a:tabLst>
                <a:tab pos="3266440" algn="l"/>
              </a:tabLst>
            </a:pPr>
            <a:r>
              <a:rPr lang="ja-JP" altLang="ja-JP" sz="2800" dirty="0" smtClean="0">
                <a:cs typeface="ＭＳ ゴシック"/>
              </a:rPr>
              <a:t>その</a:t>
            </a:r>
            <a:r>
              <a:rPr lang="ja-JP" altLang="ja-JP" sz="2800" dirty="0">
                <a:cs typeface="ＭＳ ゴシック"/>
              </a:rPr>
              <a:t>結果は、条文○○を</a:t>
            </a:r>
            <a:r>
              <a:rPr lang="en-US" altLang="ja-JP" sz="2800" dirty="0">
                <a:cs typeface="ＭＳ ゴシック"/>
              </a:rPr>
              <a:t> </a:t>
            </a:r>
            <a:r>
              <a:rPr lang="en-US" altLang="ja-JP" sz="2800" dirty="0" smtClean="0">
                <a:cs typeface="ＭＳ ゴシック"/>
              </a:rPr>
              <a:t>X </a:t>
            </a:r>
            <a:r>
              <a:rPr lang="ja-JP" altLang="ja-JP" sz="2800" dirty="0">
                <a:cs typeface="ＭＳ ゴシック"/>
              </a:rPr>
              <a:t>の部分否定として解釈することになる</a:t>
            </a:r>
            <a:r>
              <a:rPr lang="ja-JP" altLang="ja-JP" sz="2800" dirty="0" smtClean="0">
                <a:cs typeface="ＭＳ ゴシック"/>
              </a:rPr>
              <a:t>。</a:t>
            </a:r>
            <a:endParaRPr lang="ja-JP" altLang="en-US" sz="2800" dirty="0" smtClean="0">
              <a:cs typeface="ＭＳ ゴシック"/>
            </a:endParaRPr>
          </a:p>
          <a:p>
            <a:pPr marL="514350" lvl="0" indent="-514350" algn="just">
              <a:spcAft>
                <a:spcPts val="0"/>
              </a:spcAft>
              <a:buClr>
                <a:schemeClr val="tx1"/>
              </a:buClr>
              <a:buSzPct val="100000"/>
              <a:buFont typeface="+mj-ea"/>
              <a:buAutoNum type="arabicPeriod"/>
              <a:tabLst>
                <a:tab pos="3266440" algn="l"/>
              </a:tabLst>
            </a:pPr>
            <a:r>
              <a:rPr lang="ja-JP" altLang="ja-JP" sz="2800" dirty="0" smtClean="0">
                <a:cs typeface="ＭＳ ゴシック"/>
              </a:rPr>
              <a:t>この</a:t>
            </a:r>
            <a:r>
              <a:rPr lang="ja-JP" altLang="ja-JP" sz="2800" dirty="0">
                <a:cs typeface="ＭＳ ゴシック"/>
              </a:rPr>
              <a:t>解釈は、</a:t>
            </a:r>
            <a:r>
              <a:rPr lang="en-US" altLang="ja-JP" sz="2800" dirty="0">
                <a:cs typeface="ＭＳ ゴシック"/>
              </a:rPr>
              <a:t> </a:t>
            </a:r>
            <a:r>
              <a:rPr lang="en-US" altLang="ja-JP" sz="2800" dirty="0" smtClean="0">
                <a:cs typeface="ＭＳ ゴシック"/>
              </a:rPr>
              <a:t>X </a:t>
            </a:r>
            <a:r>
              <a:rPr lang="ja-JP" altLang="ja-JP" sz="2800" dirty="0">
                <a:cs typeface="ＭＳ ゴシック"/>
              </a:rPr>
              <a:t>を無条件で肯定する元々の条文とは矛盾する</a:t>
            </a:r>
            <a:r>
              <a:rPr lang="ja-JP" altLang="ja-JP" sz="2800" dirty="0" smtClean="0">
                <a:cs typeface="ＭＳ ゴシック"/>
              </a:rPr>
              <a:t>。</a:t>
            </a:r>
            <a:endParaRPr lang="ja-JP" altLang="en-US" sz="2800" dirty="0" smtClean="0">
              <a:cs typeface="ＭＳ ゴシック"/>
            </a:endParaRPr>
          </a:p>
          <a:p>
            <a:pPr marL="514350" lvl="0" indent="-514350" algn="just">
              <a:spcAft>
                <a:spcPts val="0"/>
              </a:spcAft>
              <a:buClr>
                <a:schemeClr val="tx1"/>
              </a:buClr>
              <a:buSzPct val="100000"/>
              <a:buFont typeface="+mj-ea"/>
              <a:buAutoNum type="arabicPeriod"/>
              <a:tabLst>
                <a:tab pos="3266440" algn="l"/>
              </a:tabLst>
            </a:pPr>
            <a:r>
              <a:rPr lang="ja-JP" altLang="ja-JP" sz="2800" dirty="0" smtClean="0">
                <a:cs typeface="ＭＳ ゴシック"/>
              </a:rPr>
              <a:t>従って</a:t>
            </a:r>
            <a:r>
              <a:rPr lang="ja-JP" altLang="ja-JP" sz="2800" dirty="0">
                <a:cs typeface="ＭＳ ゴシック"/>
              </a:rPr>
              <a:t>、条文○○は、</a:t>
            </a:r>
            <a:r>
              <a:rPr lang="en-US" altLang="ja-JP" sz="2800" dirty="0">
                <a:cs typeface="ＭＳ ゴシック"/>
              </a:rPr>
              <a:t>96</a:t>
            </a:r>
            <a:r>
              <a:rPr lang="ja-JP" altLang="ja-JP" sz="2800" dirty="0">
                <a:cs typeface="ＭＳ ゴシック"/>
              </a:rPr>
              <a:t>条の改正手続きの対象にはならない。</a:t>
            </a:r>
            <a:endParaRPr lang="ja-JP" altLang="ja-JP" sz="2800" kern="100" dirty="0">
              <a:ea typeface="ＭＳ ゴシック"/>
            </a:endParaRPr>
          </a:p>
        </p:txBody>
      </p:sp>
      <p:sp>
        <p:nvSpPr>
          <p:cNvPr id="4" name="正方形/長方形 3"/>
          <p:cNvSpPr/>
          <p:nvPr/>
        </p:nvSpPr>
        <p:spPr>
          <a:xfrm>
            <a:off x="539553" y="188640"/>
            <a:ext cx="8064896" cy="769441"/>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4400" b="1" dirty="0" smtClean="0">
                <a:ln w="11430"/>
                <a:solidFill>
                  <a:srgbClr val="FFFF00"/>
                </a:solidFill>
                <a:effectLst>
                  <a:outerShdw blurRad="50800" dist="39000" dir="5460000" algn="tl">
                    <a:srgbClr val="000000">
                      <a:alpha val="38000"/>
                    </a:srgbClr>
                  </a:outerShdw>
                </a:effectLst>
              </a:rPr>
              <a:t>「改正不可テスト」の適用ルール</a:t>
            </a:r>
            <a:endParaRPr lang="ja-JP" altLang="en-US" sz="44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728754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2</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412776"/>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395536" y="1628800"/>
            <a:ext cx="8424936" cy="4751387"/>
          </a:xfrm>
        </p:spPr>
        <p:txBody>
          <a:bodyPr/>
          <a:lstStyle/>
          <a:p>
            <a:pPr>
              <a:buClr>
                <a:srgbClr val="92D050"/>
              </a:buClr>
            </a:pPr>
            <a:r>
              <a:rPr lang="ja-JP" altLang="en-US" dirty="0" smtClean="0"/>
              <a:t>憲法の一番初めの言葉は何</a:t>
            </a:r>
            <a:r>
              <a:rPr lang="en-US" altLang="ja-JP" dirty="0" smtClean="0"/>
              <a:t>?</a:t>
            </a:r>
          </a:p>
          <a:p>
            <a:pPr>
              <a:buClr>
                <a:srgbClr val="92D050"/>
              </a:buClr>
            </a:pPr>
            <a:r>
              <a:rPr lang="ja-JP" altLang="en-US" dirty="0"/>
              <a:t>「国民の総意</a:t>
            </a:r>
            <a:r>
              <a:rPr lang="ja-JP" altLang="en-US" dirty="0" smtClean="0"/>
              <a:t>」</a:t>
            </a:r>
            <a:r>
              <a:rPr lang="ja-JP" altLang="en-US" dirty="0"/>
              <a:t>は実在するの</a:t>
            </a:r>
            <a:r>
              <a:rPr lang="ja-JP" altLang="en-US" dirty="0" smtClean="0"/>
              <a:t>か</a:t>
            </a:r>
            <a:r>
              <a:rPr lang="en-US" altLang="ja-JP" dirty="0" smtClean="0"/>
              <a:t>?</a:t>
            </a:r>
            <a:endParaRPr lang="ja-JP" altLang="en-US" dirty="0" smtClean="0"/>
          </a:p>
          <a:p>
            <a:pPr>
              <a:buClr>
                <a:srgbClr val="92D050"/>
              </a:buClr>
            </a:pPr>
            <a:r>
              <a:rPr lang="ja-JP" altLang="en-US" dirty="0"/>
              <a:t>天皇は「日本国民</a:t>
            </a:r>
            <a:r>
              <a:rPr lang="ja-JP" altLang="en-US" dirty="0" smtClean="0"/>
              <a:t>」</a:t>
            </a:r>
            <a:r>
              <a:rPr lang="ja-JP" altLang="en-US" dirty="0"/>
              <a:t>なの</a:t>
            </a:r>
            <a:r>
              <a:rPr lang="ja-JP" altLang="en-US" dirty="0" smtClean="0"/>
              <a:t>か</a:t>
            </a:r>
            <a:r>
              <a:rPr lang="en-US" altLang="ja-JP" dirty="0" smtClean="0"/>
              <a:t>?</a:t>
            </a:r>
            <a:endParaRPr lang="ja-JP" altLang="en-US" dirty="0" smtClean="0"/>
          </a:p>
          <a:p>
            <a:pPr>
              <a:buClr>
                <a:srgbClr val="92D050"/>
              </a:buClr>
            </a:pPr>
            <a:r>
              <a:rPr lang="ja-JP" altLang="en-US" dirty="0"/>
              <a:t>憲法が</a:t>
            </a:r>
            <a:r>
              <a:rPr lang="ja-JP" altLang="en-US" dirty="0" smtClean="0"/>
              <a:t>「</a:t>
            </a:r>
            <a:r>
              <a:rPr lang="ja-JP" altLang="en-US" dirty="0"/>
              <a:t>絶対に</a:t>
            </a:r>
            <a:r>
              <a:rPr lang="ja-JP" altLang="en-US" dirty="0" smtClean="0"/>
              <a:t>」禁止して</a:t>
            </a:r>
            <a:r>
              <a:rPr lang="ja-JP" altLang="en-US" dirty="0"/>
              <a:t>いるのは何</a:t>
            </a:r>
            <a:r>
              <a:rPr lang="ja-JP" altLang="en-US" dirty="0" smtClean="0"/>
              <a:t>か</a:t>
            </a:r>
            <a:r>
              <a:rPr lang="en-US" altLang="ja-JP" dirty="0" smtClean="0"/>
              <a:t>?</a:t>
            </a:r>
          </a:p>
          <a:p>
            <a:pPr>
              <a:buClr>
                <a:srgbClr val="92D050"/>
              </a:buClr>
            </a:pPr>
            <a:r>
              <a:rPr lang="ja-JP" altLang="en-US" dirty="0" smtClean="0"/>
              <a:t>憲法が保障している権利中、私たちがほとんど使っていないのは</a:t>
            </a:r>
            <a:r>
              <a:rPr lang="en-US" altLang="ja-JP" dirty="0" smtClean="0"/>
              <a:t>?</a:t>
            </a:r>
          </a:p>
          <a:p>
            <a:pPr>
              <a:buClr>
                <a:srgbClr val="92D050"/>
              </a:buClr>
            </a:pPr>
            <a:r>
              <a:rPr lang="ja-JP" altLang="en-US" dirty="0"/>
              <a:t>何故安倍</a:t>
            </a:r>
            <a:r>
              <a:rPr lang="ja-JP" altLang="en-US" dirty="0" smtClean="0"/>
              <a:t>政権は簡単に憲法違反をするのか</a:t>
            </a:r>
            <a:r>
              <a:rPr lang="en-US" altLang="ja-JP" dirty="0" smtClean="0"/>
              <a:t>?</a:t>
            </a:r>
          </a:p>
          <a:p>
            <a:pPr>
              <a:buClr>
                <a:srgbClr val="92D050"/>
              </a:buClr>
            </a:pPr>
            <a:r>
              <a:rPr lang="ja-JP" altLang="en-US" dirty="0" smtClean="0"/>
              <a:t>何故天皇が熱心に憲法を擁護するのか</a:t>
            </a:r>
            <a:r>
              <a:rPr lang="en-US" altLang="ja-JP" dirty="0" smtClean="0"/>
              <a:t>?</a:t>
            </a:r>
          </a:p>
          <a:p>
            <a:pPr>
              <a:buClr>
                <a:srgbClr val="92D050"/>
              </a:buClr>
            </a:pPr>
            <a:endParaRPr lang="en-US" altLang="ja-JP" dirty="0"/>
          </a:p>
          <a:p>
            <a:pPr>
              <a:buClr>
                <a:srgbClr val="92D050"/>
              </a:buClr>
            </a:pPr>
            <a:endParaRPr lang="en-US" altLang="ja-JP" dirty="0" smtClean="0"/>
          </a:p>
          <a:p>
            <a:pPr>
              <a:buClr>
                <a:srgbClr val="92D050"/>
              </a:buClr>
            </a:pPr>
            <a:endParaRPr lang="en-US" altLang="ja-JP" dirty="0" smtClean="0"/>
          </a:p>
          <a:p>
            <a:pPr>
              <a:buClr>
                <a:srgbClr val="92D050"/>
              </a:buClr>
            </a:pPr>
            <a:endParaRPr lang="en-US" altLang="ja-JP" dirty="0" smtClean="0"/>
          </a:p>
          <a:p>
            <a:pPr>
              <a:buClr>
                <a:srgbClr val="92D050"/>
              </a:buClr>
            </a:pPr>
            <a:endParaRPr lang="ja-JP" altLang="en-US" dirty="0" smtClean="0"/>
          </a:p>
        </p:txBody>
      </p:sp>
      <p:sp>
        <p:nvSpPr>
          <p:cNvPr id="4" name="正方形/長方形 3"/>
          <p:cNvSpPr/>
          <p:nvPr/>
        </p:nvSpPr>
        <p:spPr>
          <a:xfrm>
            <a:off x="132117" y="273422"/>
            <a:ext cx="9086141" cy="923330"/>
          </a:xfrm>
          <a:prstGeom prst="rect">
            <a:avLst/>
          </a:prstGeom>
          <a:noFill/>
        </p:spPr>
        <p:txBody>
          <a:bodyPr wrap="none" lIns="91440" tIns="45720" rIns="91440" bIns="45720">
            <a:spAutoFit/>
            <a:scene3d>
              <a:camera prst="orthographicFront"/>
              <a:lightRig rig="threePt" dir="t"/>
            </a:scene3d>
            <a:sp3d extrusionH="57150">
              <a:bevelT w="38100" h="38100" prst="angle"/>
            </a:sp3d>
          </a:bodyPr>
          <a:lstStyle/>
          <a:p>
            <a:pPr algn="ctr"/>
            <a:r>
              <a:rPr lang="ja-JP" altLang="en-US" sz="5400" b="1" dirty="0">
                <a:ln w="11430"/>
                <a:solidFill>
                  <a:srgbClr val="FFFF00"/>
                </a:solidFill>
              </a:rPr>
              <a:t>本当に憲法を知っていますか</a:t>
            </a:r>
            <a:r>
              <a:rPr lang="en-US" altLang="ja-JP" sz="5400" b="1" dirty="0" smtClean="0">
                <a:ln w="11430"/>
                <a:solidFill>
                  <a:srgbClr val="FFFF00"/>
                </a:solidFill>
              </a:rPr>
              <a:t>?</a:t>
            </a:r>
            <a:endParaRPr lang="ja-JP" altLang="en-US" sz="5400" b="1" cap="none" spc="0" dirty="0">
              <a:ln w="31550" cmpd="sng">
                <a:noFill/>
                <a:prstDash val="solid"/>
              </a:ln>
              <a:solidFill>
                <a:srgbClr val="FFFF00"/>
              </a:solidFill>
            </a:endParaRPr>
          </a:p>
        </p:txBody>
      </p:sp>
    </p:spTree>
    <p:extLst>
      <p:ext uri="{BB962C8B-B14F-4D97-AF65-F5344CB8AC3E}">
        <p14:creationId xmlns:p14="http://schemas.microsoft.com/office/powerpoint/2010/main" val="10247561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20</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124744"/>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395536" y="1340768"/>
            <a:ext cx="8496944" cy="4536503"/>
          </a:xfrm>
        </p:spPr>
        <p:txBody>
          <a:bodyPr/>
          <a:lstStyle/>
          <a:p>
            <a:pPr marL="0" lvl="0" indent="0" algn="just">
              <a:spcAft>
                <a:spcPts val="0"/>
              </a:spcAft>
              <a:buClr>
                <a:schemeClr val="tx1"/>
              </a:buClr>
              <a:buSzPct val="100000"/>
              <a:buNone/>
              <a:tabLst>
                <a:tab pos="3266440" algn="l"/>
              </a:tabLst>
            </a:pPr>
            <a:r>
              <a:rPr lang="en-US" altLang="zh-CN" kern="100" dirty="0" smtClean="0">
                <a:ea typeface="ＭＳ ゴシック"/>
              </a:rPr>
              <a:t>1</a:t>
            </a:r>
            <a:r>
              <a:rPr lang="zh-CN" altLang="en-US" kern="100" dirty="0">
                <a:ea typeface="ＭＳ ゴシック"/>
              </a:rPr>
              <a:t>条、</a:t>
            </a:r>
            <a:r>
              <a:rPr lang="en-US" altLang="zh-CN" kern="100" dirty="0">
                <a:ea typeface="ＭＳ ゴシック"/>
              </a:rPr>
              <a:t>9</a:t>
            </a:r>
            <a:r>
              <a:rPr lang="zh-CN" altLang="en-US" kern="100" dirty="0">
                <a:ea typeface="ＭＳ ゴシック"/>
              </a:rPr>
              <a:t>条、</a:t>
            </a:r>
            <a:r>
              <a:rPr lang="en-US" altLang="zh-CN" kern="100" dirty="0">
                <a:ea typeface="ＭＳ ゴシック"/>
              </a:rPr>
              <a:t>11</a:t>
            </a:r>
            <a:r>
              <a:rPr lang="zh-CN" altLang="en-US" kern="100" dirty="0">
                <a:ea typeface="ＭＳ ゴシック"/>
              </a:rPr>
              <a:t>条、</a:t>
            </a:r>
            <a:r>
              <a:rPr lang="en-US" altLang="zh-CN" kern="100" dirty="0">
                <a:ea typeface="ＭＳ ゴシック"/>
              </a:rPr>
              <a:t>12</a:t>
            </a:r>
            <a:r>
              <a:rPr lang="zh-CN" altLang="en-US" kern="100" dirty="0">
                <a:ea typeface="ＭＳ ゴシック"/>
              </a:rPr>
              <a:t>条、</a:t>
            </a:r>
            <a:r>
              <a:rPr lang="en-US" altLang="zh-CN" kern="100" dirty="0">
                <a:ea typeface="ＭＳ ゴシック"/>
              </a:rPr>
              <a:t>13</a:t>
            </a:r>
            <a:r>
              <a:rPr lang="zh-CN" altLang="en-US" kern="100" dirty="0">
                <a:ea typeface="ＭＳ ゴシック"/>
              </a:rPr>
              <a:t>条、</a:t>
            </a:r>
            <a:r>
              <a:rPr lang="en-US" altLang="zh-CN" kern="100" dirty="0">
                <a:ea typeface="ＭＳ ゴシック"/>
              </a:rPr>
              <a:t>36</a:t>
            </a:r>
            <a:r>
              <a:rPr lang="zh-CN" altLang="en-US" kern="100" dirty="0">
                <a:ea typeface="ＭＳ ゴシック"/>
              </a:rPr>
              <a:t>条、</a:t>
            </a:r>
            <a:r>
              <a:rPr lang="en-US" altLang="zh-CN" kern="100" dirty="0">
                <a:ea typeface="ＭＳ ゴシック"/>
              </a:rPr>
              <a:t>97</a:t>
            </a:r>
            <a:r>
              <a:rPr lang="zh-CN" altLang="en-US" kern="100" dirty="0">
                <a:ea typeface="ＭＳ ゴシック"/>
              </a:rPr>
              <a:t>条、</a:t>
            </a:r>
            <a:r>
              <a:rPr lang="en-US" altLang="zh-CN" kern="100" dirty="0" smtClean="0">
                <a:ea typeface="ＭＳ ゴシック"/>
              </a:rPr>
              <a:t>99</a:t>
            </a:r>
            <a:r>
              <a:rPr lang="zh-CN" altLang="en-US" kern="100" dirty="0" smtClean="0">
                <a:ea typeface="ＭＳ ゴシック"/>
              </a:rPr>
              <a:t>条</a:t>
            </a:r>
            <a:endParaRPr lang="ja-JP" altLang="en-US" kern="100" dirty="0" smtClean="0">
              <a:ea typeface="ＭＳ ゴシック"/>
            </a:endParaRPr>
          </a:p>
          <a:p>
            <a:pPr marL="0" lvl="0" indent="0" algn="just">
              <a:spcAft>
                <a:spcPts val="0"/>
              </a:spcAft>
              <a:buClr>
                <a:schemeClr val="tx1"/>
              </a:buClr>
              <a:buSzPct val="100000"/>
              <a:buNone/>
              <a:tabLst>
                <a:tab pos="3266440" algn="l"/>
              </a:tabLst>
            </a:pPr>
            <a:endParaRPr lang="ja-JP" altLang="en-US" kern="100" dirty="0">
              <a:ea typeface="ＭＳ ゴシック"/>
            </a:endParaRPr>
          </a:p>
          <a:p>
            <a:pPr marL="0" lvl="0" indent="0" algn="just">
              <a:spcAft>
                <a:spcPts val="0"/>
              </a:spcAft>
              <a:buClr>
                <a:schemeClr val="tx1"/>
              </a:buClr>
              <a:buSzPct val="100000"/>
              <a:buNone/>
              <a:tabLst>
                <a:tab pos="3266440" algn="l"/>
              </a:tabLst>
            </a:pPr>
            <a:r>
              <a:rPr lang="ja-JP" altLang="en-US" kern="100" dirty="0" smtClean="0">
                <a:ea typeface="ＭＳ ゴシック"/>
              </a:rPr>
              <a:t>プラス、基本的人権を具体的に記述している</a:t>
            </a:r>
            <a:r>
              <a:rPr lang="en-US" altLang="ja-JP" kern="100" dirty="0" smtClean="0">
                <a:ea typeface="ＭＳ ゴシック"/>
              </a:rPr>
              <a:t>14</a:t>
            </a:r>
            <a:r>
              <a:rPr lang="ja-JP" altLang="en-US" kern="100" dirty="0" smtClean="0">
                <a:ea typeface="ＭＳ ゴシック"/>
              </a:rPr>
              <a:t>条から</a:t>
            </a:r>
            <a:r>
              <a:rPr lang="en-US" altLang="ja-JP" kern="100" dirty="0" smtClean="0">
                <a:ea typeface="ＭＳ ゴシック"/>
              </a:rPr>
              <a:t>40</a:t>
            </a:r>
            <a:r>
              <a:rPr lang="ja-JP" altLang="en-US" kern="100" dirty="0" smtClean="0">
                <a:ea typeface="ＭＳ ゴシック"/>
              </a:rPr>
              <a:t>条までの</a:t>
            </a:r>
            <a:r>
              <a:rPr lang="en-US" altLang="ja-JP" kern="100" dirty="0" smtClean="0">
                <a:ea typeface="ＭＳ ゴシック"/>
              </a:rPr>
              <a:t>27</a:t>
            </a:r>
            <a:r>
              <a:rPr lang="ja-JP" altLang="en-US" kern="100" dirty="0" smtClean="0">
                <a:ea typeface="ＭＳ ゴシック"/>
              </a:rPr>
              <a:t>か条の内、</a:t>
            </a:r>
            <a:r>
              <a:rPr lang="en-US" altLang="ja-JP" kern="100" dirty="0" smtClean="0">
                <a:ea typeface="ＭＳ ゴシック"/>
              </a:rPr>
              <a:t>30</a:t>
            </a:r>
            <a:r>
              <a:rPr lang="ja-JP" altLang="en-US" kern="100" dirty="0" smtClean="0">
                <a:ea typeface="ＭＳ ゴシック"/>
              </a:rPr>
              <a:t>条の納税の義務を除く、</a:t>
            </a:r>
            <a:r>
              <a:rPr lang="en-US" altLang="ja-JP" kern="100" dirty="0" smtClean="0">
                <a:ea typeface="ＭＳ ゴシック"/>
              </a:rPr>
              <a:t>26</a:t>
            </a:r>
            <a:r>
              <a:rPr lang="ja-JP" altLang="en-US" kern="100" dirty="0" smtClean="0">
                <a:ea typeface="ＭＳ ゴシック"/>
              </a:rPr>
              <a:t>か条。</a:t>
            </a:r>
          </a:p>
          <a:p>
            <a:pPr marL="0" lvl="0" indent="0" algn="just">
              <a:spcAft>
                <a:spcPts val="0"/>
              </a:spcAft>
              <a:buClr>
                <a:schemeClr val="tx1"/>
              </a:buClr>
              <a:buSzPct val="100000"/>
              <a:buNone/>
              <a:tabLst>
                <a:tab pos="3266440" algn="l"/>
              </a:tabLst>
            </a:pPr>
            <a:endParaRPr lang="ja-JP" altLang="en-US" kern="100" dirty="0">
              <a:ea typeface="ＭＳ ゴシック"/>
            </a:endParaRPr>
          </a:p>
          <a:p>
            <a:pPr marL="0" lvl="0" indent="0" algn="just">
              <a:spcAft>
                <a:spcPts val="0"/>
              </a:spcAft>
              <a:buClr>
                <a:schemeClr val="tx1"/>
              </a:buClr>
              <a:buSzPct val="100000"/>
              <a:buNone/>
              <a:tabLst>
                <a:tab pos="3266440" algn="l"/>
              </a:tabLst>
            </a:pPr>
            <a:r>
              <a:rPr lang="ja-JP" altLang="en-US" u="sng" kern="100" dirty="0" smtClean="0">
                <a:solidFill>
                  <a:srgbClr val="FFFF00"/>
                </a:solidFill>
                <a:ea typeface="ＭＳ ゴシック"/>
              </a:rPr>
              <a:t>但し、基本的人権を拡張する方向の改正は許される。</a:t>
            </a:r>
            <a:r>
              <a:rPr lang="en-US" altLang="ja-JP" sz="2400" kern="100" dirty="0" smtClean="0">
                <a:solidFill>
                  <a:srgbClr val="FFFF00"/>
                </a:solidFill>
                <a:ea typeface="ＭＳ ゴシック"/>
              </a:rPr>
              <a:t>(</a:t>
            </a:r>
            <a:r>
              <a:rPr lang="ja-JP" altLang="en-US" sz="2400" kern="100" dirty="0" smtClean="0">
                <a:solidFill>
                  <a:srgbClr val="FFFF00"/>
                </a:solidFill>
                <a:latin typeface="Malgun Gothic Semilight"/>
                <a:ea typeface="Malgun Gothic Semilight"/>
                <a:cs typeface="Malgun Gothic Semilight"/>
              </a:rPr>
              <a:t>∵</a:t>
            </a:r>
            <a:r>
              <a:rPr lang="ja-JP" altLang="en-US" sz="2400" kern="100" dirty="0" smtClean="0">
                <a:solidFill>
                  <a:srgbClr val="FFFF00"/>
                </a:solidFill>
                <a:latin typeface="+mn-ea"/>
                <a:cs typeface="Malgun Gothic Semilight"/>
              </a:rPr>
              <a:t>「</a:t>
            </a:r>
            <a:r>
              <a:rPr lang="ja-JP" altLang="en-US" sz="2400" kern="100" dirty="0" smtClean="0">
                <a:solidFill>
                  <a:srgbClr val="FFFF00"/>
                </a:solidFill>
                <a:latin typeface="+mj-ea"/>
                <a:ea typeface="+mj-ea"/>
                <a:cs typeface="Malgun Gothic Semilight"/>
              </a:rPr>
              <a:t>侵す」のではなく「拡大する」であり、「最大尊重」の範囲を広げるから</a:t>
            </a:r>
            <a:r>
              <a:rPr lang="en-US" altLang="ja-JP" sz="2400" kern="100" dirty="0" smtClean="0">
                <a:solidFill>
                  <a:srgbClr val="FFFF00"/>
                </a:solidFill>
                <a:ea typeface="ＭＳ ゴシック"/>
              </a:rPr>
              <a:t>)</a:t>
            </a:r>
            <a:endParaRPr lang="ja-JP" altLang="ja-JP" sz="2400" kern="100" dirty="0">
              <a:solidFill>
                <a:srgbClr val="FFFF00"/>
              </a:solidFill>
              <a:ea typeface="ＭＳ ゴシック"/>
            </a:endParaRPr>
          </a:p>
        </p:txBody>
      </p:sp>
      <p:sp>
        <p:nvSpPr>
          <p:cNvPr id="4" name="正方形/長方形 3"/>
          <p:cNvSpPr/>
          <p:nvPr/>
        </p:nvSpPr>
        <p:spPr>
          <a:xfrm>
            <a:off x="539553" y="188640"/>
            <a:ext cx="8064896" cy="769441"/>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4400" b="1" dirty="0" smtClean="0">
                <a:ln w="11430"/>
                <a:solidFill>
                  <a:srgbClr val="FFFF00"/>
                </a:solidFill>
                <a:effectLst>
                  <a:outerShdw blurRad="50800" dist="39000" dir="5460000" algn="tl">
                    <a:srgbClr val="000000">
                      <a:alpha val="38000"/>
                    </a:srgbClr>
                  </a:outerShdw>
                </a:effectLst>
              </a:rPr>
              <a:t>憲法中の「改正不可」条項</a:t>
            </a:r>
            <a:endParaRPr lang="ja-JP" altLang="en-US" sz="44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398130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9941">
                                            <p:txEl>
                                              <p:pRg st="4" end="4"/>
                                            </p:txEl>
                                          </p:spTgt>
                                        </p:tgtEl>
                                        <p:attrNameLst>
                                          <p:attrName>style.visibility</p:attrName>
                                        </p:attrNameLst>
                                      </p:cBhvr>
                                      <p:to>
                                        <p:strVal val="visible"/>
                                      </p:to>
                                    </p:set>
                                    <p:animEffect transition="in" filter="fade">
                                      <p:cBhvr>
                                        <p:cTn id="7" dur="1000"/>
                                        <p:tgtEl>
                                          <p:spTgt spid="39941">
                                            <p:txEl>
                                              <p:pRg st="4" end="4"/>
                                            </p:txEl>
                                          </p:spTgt>
                                        </p:tgtEl>
                                      </p:cBhvr>
                                    </p:animEffect>
                                    <p:anim calcmode="lin" valueType="num">
                                      <p:cBhvr>
                                        <p:cTn id="8" dur="1000" fill="hold"/>
                                        <p:tgtEl>
                                          <p:spTgt spid="39941">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994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07950" y="2204864"/>
            <a:ext cx="8856663" cy="1008112"/>
          </a:xfrm>
          <a:ln w="25400" cap="flat">
            <a:solidFill>
              <a:srgbClr val="92D050"/>
            </a:solidFill>
            <a:miter lim="800000"/>
            <a:headEnd/>
            <a:tailEnd/>
          </a:ln>
        </p:spPr>
        <p:txBody>
          <a:bodyPr anchor="b"/>
          <a:lstStyle/>
          <a:p>
            <a:r>
              <a:rPr lang="ja-JP" altLang="en-US" sz="4800" b="1" dirty="0" smtClean="0">
                <a:latin typeface="Times New Roman" pitchFamily="18" charset="0"/>
                <a:sym typeface="Times New Roman" pitchFamily="18" charset="0"/>
              </a:rPr>
              <a:t>憲法における「天皇」の位置付け</a:t>
            </a:r>
          </a:p>
        </p:txBody>
      </p:sp>
      <p:sp>
        <p:nvSpPr>
          <p:cNvPr id="175108" name="サブタイトル 5"/>
          <p:cNvSpPr>
            <a:spLocks noGrp="1" noChangeArrowheads="1"/>
          </p:cNvSpPr>
          <p:nvPr>
            <p:ph type="subTitle" idx="4294967295"/>
          </p:nvPr>
        </p:nvSpPr>
        <p:spPr>
          <a:xfrm>
            <a:off x="107950" y="4077072"/>
            <a:ext cx="8928100" cy="1752600"/>
          </a:xfrm>
        </p:spPr>
        <p:txBody>
          <a:bodyPr lIns="92075" tIns="46038" rIns="92075" bIns="46038" anchor="ctr"/>
          <a:lstStyle/>
          <a:p>
            <a:pPr marL="0" indent="0" algn="ctr">
              <a:buFont typeface="Wingdings" pitchFamily="2" charset="2"/>
              <a:buNone/>
            </a:pPr>
            <a:endParaRPr lang="en-US" altLang="ja-JP" sz="3600" dirty="0" smtClean="0">
              <a:solidFill>
                <a:srgbClr val="92D050"/>
              </a:solidFill>
            </a:endParaRPr>
          </a:p>
          <a:p>
            <a:pPr marL="0" indent="0" algn="ctr">
              <a:buFont typeface="Wingdings" pitchFamily="2" charset="2"/>
              <a:buNone/>
            </a:pPr>
            <a:r>
              <a:rPr lang="ja-JP" altLang="en-US" sz="3600" dirty="0" smtClean="0">
                <a:solidFill>
                  <a:srgbClr val="92D050"/>
                </a:solidFill>
              </a:rPr>
              <a:t>－－</a:t>
            </a:r>
            <a:r>
              <a:rPr lang="en-US" altLang="ja-JP" sz="3600" dirty="0" smtClean="0">
                <a:solidFill>
                  <a:srgbClr val="92D050"/>
                </a:solidFill>
              </a:rPr>
              <a:t>1</a:t>
            </a:r>
            <a:r>
              <a:rPr lang="ja-JP" altLang="en-US" sz="3600" dirty="0" smtClean="0">
                <a:solidFill>
                  <a:srgbClr val="92D050"/>
                </a:solidFill>
              </a:rPr>
              <a:t>条と</a:t>
            </a:r>
            <a:r>
              <a:rPr lang="en-US" altLang="ja-JP" sz="3600" dirty="0" smtClean="0">
                <a:solidFill>
                  <a:srgbClr val="92D050"/>
                </a:solidFill>
              </a:rPr>
              <a:t>99</a:t>
            </a:r>
            <a:r>
              <a:rPr lang="ja-JP" altLang="en-US" sz="3600" dirty="0" smtClean="0">
                <a:solidFill>
                  <a:srgbClr val="92D050"/>
                </a:solidFill>
              </a:rPr>
              <a:t>条が鍵</a:t>
            </a:r>
            <a:r>
              <a:rPr lang="en-US" altLang="ja-JP" sz="3600" dirty="0" smtClean="0">
                <a:solidFill>
                  <a:srgbClr val="92D050"/>
                </a:solidFill>
              </a:rPr>
              <a:t>――</a:t>
            </a:r>
          </a:p>
          <a:p>
            <a:pPr marL="0" indent="0" algn="ctr">
              <a:buFont typeface="Wingdings" pitchFamily="2" charset="2"/>
              <a:buNone/>
            </a:pPr>
            <a:endParaRPr lang="ja-JP" altLang="en-US" sz="3600" dirty="0" smtClean="0">
              <a:solidFill>
                <a:srgbClr val="92D050"/>
              </a:solidFill>
            </a:endParaRPr>
          </a:p>
          <a:p>
            <a:pPr marL="0" indent="0" algn="ctr">
              <a:buNone/>
            </a:pPr>
            <a:r>
              <a:rPr lang="en-US" altLang="ja-JP" sz="2000" dirty="0" smtClean="0">
                <a:solidFill>
                  <a:srgbClr val="92D050"/>
                </a:solidFill>
              </a:rPr>
              <a:t>(</a:t>
            </a:r>
            <a:r>
              <a:rPr lang="ja-JP" altLang="en-US" sz="2000" dirty="0" smtClean="0">
                <a:solidFill>
                  <a:srgbClr val="92D050"/>
                </a:solidFill>
              </a:rPr>
              <a:t>以下</a:t>
            </a:r>
            <a:r>
              <a:rPr lang="ja-JP" altLang="en-US" sz="2000" dirty="0">
                <a:solidFill>
                  <a:srgbClr val="92D050"/>
                </a:solidFill>
              </a:rPr>
              <a:t>、敬称を略して、憲法における表示である「天皇」を</a:t>
            </a:r>
            <a:r>
              <a:rPr lang="ja-JP" altLang="en-US" sz="2000" dirty="0" smtClean="0">
                <a:solidFill>
                  <a:srgbClr val="92D050"/>
                </a:solidFill>
              </a:rPr>
              <a:t>使う</a:t>
            </a:r>
            <a:r>
              <a:rPr lang="en-US" altLang="ja-JP" sz="2000" dirty="0" smtClean="0">
                <a:solidFill>
                  <a:srgbClr val="92D050"/>
                </a:solidFill>
              </a:rPr>
              <a:t>)</a:t>
            </a:r>
            <a:endParaRPr lang="ja-JP" altLang="en-US" sz="2000" dirty="0">
              <a:solidFill>
                <a:srgbClr val="92D050"/>
              </a:solidFill>
            </a:endParaRPr>
          </a:p>
          <a:p>
            <a:pPr marL="0" indent="0" algn="ctr">
              <a:buFont typeface="Wingdings" pitchFamily="2" charset="2"/>
              <a:buNone/>
            </a:pPr>
            <a:endParaRPr lang="ja-JP" altLang="en-US" sz="3600" dirty="0" smtClean="0">
              <a:solidFill>
                <a:srgbClr val="92D050"/>
              </a:solidFill>
            </a:endParaRPr>
          </a:p>
        </p:txBody>
      </p:sp>
    </p:spTree>
    <p:extLst>
      <p:ext uri="{BB962C8B-B14F-4D97-AF65-F5344CB8AC3E}">
        <p14:creationId xmlns:p14="http://schemas.microsoft.com/office/powerpoint/2010/main" val="20231402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22</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124744"/>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395536" y="1340768"/>
            <a:ext cx="8496944" cy="4536503"/>
          </a:xfrm>
        </p:spPr>
        <p:txBody>
          <a:bodyPr/>
          <a:lstStyle/>
          <a:p>
            <a:pPr marL="514350" lvl="0" indent="-514350" algn="just">
              <a:spcAft>
                <a:spcPts val="0"/>
              </a:spcAft>
              <a:buClr>
                <a:schemeClr val="tx1"/>
              </a:buClr>
              <a:buSzPct val="100000"/>
              <a:buFont typeface="+mj-ea"/>
              <a:buAutoNum type="circleNumDbPlain"/>
              <a:tabLst>
                <a:tab pos="3266440" algn="l"/>
              </a:tabLst>
            </a:pPr>
            <a:r>
              <a:rPr lang="ja-JP" altLang="en-US" kern="100" dirty="0" smtClean="0">
                <a:ea typeface="ＭＳ ゴシック"/>
              </a:rPr>
              <a:t>第１条　　天皇</a:t>
            </a:r>
            <a:r>
              <a:rPr lang="ja-JP" altLang="en-US" kern="100" dirty="0">
                <a:ea typeface="ＭＳ ゴシック"/>
              </a:rPr>
              <a:t>は、日本国の象徴であり日本国民統合の象徴で</a:t>
            </a:r>
            <a:r>
              <a:rPr lang="ja-JP" altLang="en-US" kern="100" dirty="0" err="1">
                <a:ea typeface="ＭＳ ゴシック"/>
              </a:rPr>
              <a:t>あつて</a:t>
            </a:r>
            <a:r>
              <a:rPr lang="ja-JP" altLang="en-US" kern="100" dirty="0">
                <a:ea typeface="ＭＳ ゴシック"/>
              </a:rPr>
              <a:t>、この地位は、主権の存する日本国民の総意に基く</a:t>
            </a:r>
            <a:r>
              <a:rPr lang="ja-JP" altLang="en-US" kern="100" dirty="0" smtClean="0">
                <a:ea typeface="ＭＳ ゴシック"/>
              </a:rPr>
              <a:t>。</a:t>
            </a:r>
          </a:p>
          <a:p>
            <a:pPr marL="514350" lvl="0" indent="-514350" algn="just">
              <a:spcAft>
                <a:spcPts val="0"/>
              </a:spcAft>
              <a:buClr>
                <a:schemeClr val="tx1"/>
              </a:buClr>
              <a:buSzPct val="100000"/>
              <a:buFont typeface="+mj-ea"/>
              <a:buAutoNum type="circleNumDbPlain"/>
              <a:tabLst>
                <a:tab pos="3266440" algn="l"/>
              </a:tabLst>
            </a:pPr>
            <a:endParaRPr lang="ja-JP" altLang="en-US" kern="100" dirty="0">
              <a:ea typeface="ＭＳ ゴシック"/>
            </a:endParaRPr>
          </a:p>
          <a:p>
            <a:pPr marL="514350" lvl="0" indent="-514350" algn="just">
              <a:spcAft>
                <a:spcPts val="0"/>
              </a:spcAft>
              <a:buClr>
                <a:schemeClr val="tx1"/>
              </a:buClr>
              <a:buSzPct val="100000"/>
              <a:buFont typeface="+mj-ea"/>
              <a:buAutoNum type="circleNumDbPlain"/>
              <a:tabLst>
                <a:tab pos="3266440" algn="l"/>
              </a:tabLst>
            </a:pPr>
            <a:r>
              <a:rPr lang="ja-JP" altLang="en-US" kern="100" dirty="0" smtClean="0">
                <a:ea typeface="ＭＳ ゴシック"/>
              </a:rPr>
              <a:t>では、「国民の総意」とは何なのか</a:t>
            </a:r>
            <a:r>
              <a:rPr lang="en-US" altLang="ja-JP" kern="100" dirty="0" smtClean="0">
                <a:ea typeface="ＭＳ ゴシック"/>
              </a:rPr>
              <a:t>? </a:t>
            </a:r>
            <a:r>
              <a:rPr lang="ja-JP" altLang="en-US" kern="100" dirty="0" smtClean="0">
                <a:ea typeface="ＭＳ ゴシック"/>
              </a:rPr>
              <a:t>それはそもそも存在するのか</a:t>
            </a:r>
            <a:r>
              <a:rPr lang="en-US" altLang="ja-JP" kern="100" dirty="0" smtClean="0">
                <a:ea typeface="ＭＳ ゴシック"/>
              </a:rPr>
              <a:t>?</a:t>
            </a:r>
          </a:p>
          <a:p>
            <a:pPr marL="514350" lvl="0" indent="-514350" algn="just">
              <a:spcAft>
                <a:spcPts val="0"/>
              </a:spcAft>
              <a:buClr>
                <a:schemeClr val="tx1"/>
              </a:buClr>
              <a:buSzPct val="100000"/>
              <a:buFont typeface="+mj-ea"/>
              <a:buAutoNum type="circleNumDbPlain"/>
              <a:tabLst>
                <a:tab pos="3266440" algn="l"/>
              </a:tabLst>
            </a:pPr>
            <a:endParaRPr lang="en-US" altLang="ja-JP" kern="100" dirty="0">
              <a:ea typeface="ＭＳ ゴシック"/>
            </a:endParaRPr>
          </a:p>
          <a:p>
            <a:pPr marL="514350" lvl="0" indent="-514350" algn="just">
              <a:spcAft>
                <a:spcPts val="0"/>
              </a:spcAft>
              <a:buClr>
                <a:schemeClr val="tx1"/>
              </a:buClr>
              <a:buSzPct val="100000"/>
              <a:buFont typeface="+mj-ea"/>
              <a:buAutoNum type="circleNumDbPlain"/>
              <a:tabLst>
                <a:tab pos="3266440" algn="l"/>
              </a:tabLst>
            </a:pPr>
            <a:r>
              <a:rPr lang="ja-JP" altLang="en-US" kern="100" dirty="0">
                <a:ea typeface="ＭＳ ゴシック"/>
              </a:rPr>
              <a:t>「数学書として読む</a:t>
            </a:r>
            <a:r>
              <a:rPr lang="ja-JP" altLang="en-US" kern="100" dirty="0" smtClean="0">
                <a:ea typeface="ＭＳ ゴシック"/>
              </a:rPr>
              <a:t>」</a:t>
            </a:r>
            <a:r>
              <a:rPr lang="ja-JP" altLang="en-US" kern="100" dirty="0">
                <a:ea typeface="ＭＳ ゴシック"/>
              </a:rPr>
              <a:t>立場からは</a:t>
            </a:r>
            <a:r>
              <a:rPr lang="ja-JP" altLang="en-US" kern="100" dirty="0" smtClean="0">
                <a:ea typeface="ＭＳ ゴシック"/>
              </a:rPr>
              <a:t>、</a:t>
            </a:r>
            <a:r>
              <a:rPr lang="ja-JP" altLang="en-US" kern="100" dirty="0">
                <a:ea typeface="ＭＳ ゴシック"/>
              </a:rPr>
              <a:t>存在</a:t>
            </a:r>
            <a:r>
              <a:rPr lang="ja-JP" altLang="en-US" kern="100" dirty="0" smtClean="0">
                <a:ea typeface="ＭＳ ゴシック"/>
              </a:rPr>
              <a:t>する ⇦ 「上諭」</a:t>
            </a:r>
          </a:p>
          <a:p>
            <a:pPr marL="0" lvl="0" indent="0" algn="just">
              <a:spcAft>
                <a:spcPts val="0"/>
              </a:spcAft>
              <a:buClr>
                <a:schemeClr val="tx1"/>
              </a:buClr>
              <a:buSzPct val="100000"/>
              <a:buNone/>
              <a:tabLst>
                <a:tab pos="3266440" algn="l"/>
              </a:tabLst>
            </a:pPr>
            <a:endParaRPr lang="ja-JP" altLang="en-US" sz="2400" kern="100" dirty="0">
              <a:solidFill>
                <a:srgbClr val="FFFF00"/>
              </a:solidFill>
              <a:ea typeface="ＭＳ ゴシック"/>
            </a:endParaRPr>
          </a:p>
          <a:p>
            <a:pPr marL="0" lvl="0" indent="0" algn="just">
              <a:spcAft>
                <a:spcPts val="0"/>
              </a:spcAft>
              <a:buClr>
                <a:schemeClr val="tx1"/>
              </a:buClr>
              <a:buSzPct val="100000"/>
              <a:buNone/>
              <a:tabLst>
                <a:tab pos="3266440" algn="l"/>
              </a:tabLst>
            </a:pPr>
            <a:endParaRPr lang="ja-JP" altLang="ja-JP" sz="2400" kern="100" dirty="0">
              <a:solidFill>
                <a:srgbClr val="FFFF00"/>
              </a:solidFill>
              <a:ea typeface="ＭＳ ゴシック"/>
            </a:endParaRPr>
          </a:p>
        </p:txBody>
      </p:sp>
      <p:sp>
        <p:nvSpPr>
          <p:cNvPr id="4" name="正方形/長方形 3"/>
          <p:cNvSpPr/>
          <p:nvPr/>
        </p:nvSpPr>
        <p:spPr>
          <a:xfrm>
            <a:off x="539553" y="188640"/>
            <a:ext cx="8064896" cy="769441"/>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4400" b="1" dirty="0" smtClean="0">
                <a:ln w="11430"/>
                <a:solidFill>
                  <a:srgbClr val="FFFF00"/>
                </a:solidFill>
                <a:effectLst>
                  <a:outerShdw blurRad="50800" dist="39000" dir="5460000" algn="tl">
                    <a:srgbClr val="000000">
                      <a:alpha val="38000"/>
                    </a:srgbClr>
                  </a:outerShdw>
                </a:effectLst>
              </a:rPr>
              <a:t>憲法第</a:t>
            </a:r>
            <a:r>
              <a:rPr lang="en-US" altLang="ja-JP" sz="4400" b="1" dirty="0" smtClean="0">
                <a:ln w="11430"/>
                <a:solidFill>
                  <a:srgbClr val="FFFF00"/>
                </a:solidFill>
                <a:effectLst>
                  <a:outerShdw blurRad="50800" dist="39000" dir="5460000" algn="tl">
                    <a:srgbClr val="000000">
                      <a:alpha val="38000"/>
                    </a:srgbClr>
                  </a:outerShdw>
                </a:effectLst>
              </a:rPr>
              <a:t>1</a:t>
            </a:r>
            <a:r>
              <a:rPr lang="ja-JP" altLang="en-US" sz="4400" b="1" dirty="0" smtClean="0">
                <a:ln w="11430"/>
                <a:solidFill>
                  <a:srgbClr val="FFFF00"/>
                </a:solidFill>
                <a:effectLst>
                  <a:outerShdw blurRad="50800" dist="39000" dir="5460000" algn="tl">
                    <a:srgbClr val="000000">
                      <a:alpha val="38000"/>
                    </a:srgbClr>
                  </a:outerShdw>
                </a:effectLst>
              </a:rPr>
              <a:t>条</a:t>
            </a:r>
            <a:endParaRPr lang="ja-JP" altLang="en-US" sz="44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1183162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9941">
                                            <p:txEl>
                                              <p:pRg st="4" end="4"/>
                                            </p:txEl>
                                          </p:spTgt>
                                        </p:tgtEl>
                                        <p:attrNameLst>
                                          <p:attrName>style.visibility</p:attrName>
                                        </p:attrNameLst>
                                      </p:cBhvr>
                                      <p:to>
                                        <p:strVal val="visible"/>
                                      </p:to>
                                    </p:set>
                                    <p:animEffect transition="in" filter="fade">
                                      <p:cBhvr>
                                        <p:cTn id="7" dur="1000"/>
                                        <p:tgtEl>
                                          <p:spTgt spid="39941">
                                            <p:txEl>
                                              <p:pRg st="4" end="4"/>
                                            </p:txEl>
                                          </p:spTgt>
                                        </p:tgtEl>
                                      </p:cBhvr>
                                    </p:animEffect>
                                    <p:anim calcmode="lin" valueType="num">
                                      <p:cBhvr>
                                        <p:cTn id="8" dur="1000" fill="hold"/>
                                        <p:tgtEl>
                                          <p:spTgt spid="39941">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994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23</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052736"/>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395536" y="1340768"/>
            <a:ext cx="8496944" cy="4536503"/>
          </a:xfrm>
        </p:spPr>
        <p:txBody>
          <a:bodyPr/>
          <a:lstStyle/>
          <a:p>
            <a:pPr marL="0" lvl="0" indent="0" algn="just">
              <a:spcAft>
                <a:spcPts val="0"/>
              </a:spcAft>
              <a:buClr>
                <a:schemeClr val="tx1"/>
              </a:buClr>
              <a:buSzPct val="100000"/>
              <a:buNone/>
              <a:tabLst>
                <a:tab pos="3266440" algn="l"/>
              </a:tabLst>
            </a:pPr>
            <a:endParaRPr lang="ja-JP" altLang="en-US" sz="2400" kern="100" dirty="0">
              <a:solidFill>
                <a:srgbClr val="FFFF00"/>
              </a:solidFill>
              <a:ea typeface="ＭＳ ゴシック"/>
            </a:endParaRPr>
          </a:p>
          <a:p>
            <a:pPr marL="0" lvl="0" indent="0" algn="just">
              <a:spcAft>
                <a:spcPts val="0"/>
              </a:spcAft>
              <a:buClr>
                <a:schemeClr val="tx1"/>
              </a:buClr>
              <a:buSzPct val="100000"/>
              <a:buNone/>
              <a:tabLst>
                <a:tab pos="3266440" algn="l"/>
              </a:tabLst>
            </a:pPr>
            <a:endParaRPr lang="ja-JP" altLang="ja-JP" sz="2400" kern="100" dirty="0">
              <a:solidFill>
                <a:srgbClr val="FFFF00"/>
              </a:solidFill>
              <a:ea typeface="ＭＳ ゴシック"/>
            </a:endParaRPr>
          </a:p>
        </p:txBody>
      </p:sp>
      <p:sp>
        <p:nvSpPr>
          <p:cNvPr id="4" name="正方形/長方形 3"/>
          <p:cNvSpPr/>
          <p:nvPr/>
        </p:nvSpPr>
        <p:spPr>
          <a:xfrm>
            <a:off x="539553" y="188640"/>
            <a:ext cx="8064896" cy="769441"/>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4400" b="1" dirty="0" smtClean="0">
                <a:ln w="11430"/>
                <a:solidFill>
                  <a:srgbClr val="FFFF00"/>
                </a:solidFill>
                <a:effectLst>
                  <a:outerShdw blurRad="50800" dist="39000" dir="5460000" algn="tl">
                    <a:srgbClr val="000000">
                      <a:alpha val="38000"/>
                    </a:srgbClr>
                  </a:outerShdw>
                </a:effectLst>
              </a:rPr>
              <a:t>憲法の上諭</a:t>
            </a:r>
            <a:endParaRPr lang="ja-JP" altLang="en-US" sz="44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
        <p:nvSpPr>
          <p:cNvPr id="2" name="正方形/長方形 1"/>
          <p:cNvSpPr/>
          <p:nvPr/>
        </p:nvSpPr>
        <p:spPr>
          <a:xfrm>
            <a:off x="755575" y="1268760"/>
            <a:ext cx="7848873" cy="5078313"/>
          </a:xfrm>
          <a:prstGeom prst="rect">
            <a:avLst/>
          </a:prstGeom>
        </p:spPr>
        <p:txBody>
          <a:bodyPr wrap="square">
            <a:spAutoFit/>
          </a:bodyPr>
          <a:lstStyle/>
          <a:p>
            <a:r>
              <a:rPr lang="ja-JP" altLang="en-US" sz="3600" dirty="0"/>
              <a:t>朕は、日本国民の総意に基いて、新日本建設の礎が、定まるに至</a:t>
            </a:r>
            <a:r>
              <a:rPr lang="ja-JP" altLang="en-US" sz="3600" dirty="0" err="1"/>
              <a:t>つた</a:t>
            </a:r>
            <a:r>
              <a:rPr lang="ja-JP" altLang="en-US" sz="3600" dirty="0"/>
              <a:t>ことを、深くよろこび、枢密顧問の諮詢及び帝国憲法第七十三条による帝国議会の議決を経た帝国憲法の改正を裁可し、ここにこれを公布せしめる。</a:t>
            </a:r>
          </a:p>
          <a:p>
            <a:endParaRPr lang="ja-JP" altLang="en-US" sz="3600" dirty="0"/>
          </a:p>
          <a:p>
            <a:r>
              <a:rPr lang="ja-JP" altLang="en-US" sz="3600" dirty="0"/>
              <a:t>御名</a:t>
            </a:r>
            <a:r>
              <a:rPr lang="ja-JP" altLang="en-US" sz="3600" dirty="0" smtClean="0"/>
              <a:t>御璽</a:t>
            </a:r>
          </a:p>
          <a:p>
            <a:r>
              <a:rPr lang="ja-JP" altLang="en-US" sz="3600" dirty="0"/>
              <a:t>昭和二十一年十一月三日</a:t>
            </a:r>
          </a:p>
        </p:txBody>
      </p:sp>
    </p:spTree>
    <p:extLst>
      <p:ext uri="{BB962C8B-B14F-4D97-AF65-F5344CB8AC3E}">
        <p14:creationId xmlns:p14="http://schemas.microsoft.com/office/powerpoint/2010/main" val="3278595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24</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052736"/>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395536" y="1340768"/>
            <a:ext cx="8496944" cy="4536503"/>
          </a:xfrm>
        </p:spPr>
        <p:txBody>
          <a:bodyPr/>
          <a:lstStyle/>
          <a:p>
            <a:pPr marL="0" lvl="0" indent="0" algn="just">
              <a:spcAft>
                <a:spcPts val="0"/>
              </a:spcAft>
              <a:buClr>
                <a:schemeClr val="tx1"/>
              </a:buClr>
              <a:buSzPct val="100000"/>
              <a:buNone/>
              <a:tabLst>
                <a:tab pos="3266440" algn="l"/>
              </a:tabLst>
            </a:pPr>
            <a:endParaRPr lang="ja-JP" altLang="en-US" sz="2400" kern="100" dirty="0">
              <a:solidFill>
                <a:srgbClr val="FFFF00"/>
              </a:solidFill>
              <a:ea typeface="ＭＳ ゴシック"/>
            </a:endParaRPr>
          </a:p>
          <a:p>
            <a:pPr marL="0" lvl="0" indent="0" algn="just">
              <a:spcAft>
                <a:spcPts val="0"/>
              </a:spcAft>
              <a:buClr>
                <a:schemeClr val="tx1"/>
              </a:buClr>
              <a:buSzPct val="100000"/>
              <a:buNone/>
              <a:tabLst>
                <a:tab pos="3266440" algn="l"/>
              </a:tabLst>
            </a:pPr>
            <a:endParaRPr lang="ja-JP" altLang="ja-JP" sz="2400" kern="100" dirty="0">
              <a:solidFill>
                <a:srgbClr val="FFFF00"/>
              </a:solidFill>
              <a:ea typeface="ＭＳ ゴシック"/>
            </a:endParaRPr>
          </a:p>
        </p:txBody>
      </p:sp>
      <p:sp>
        <p:nvSpPr>
          <p:cNvPr id="4" name="正方形/長方形 3"/>
          <p:cNvSpPr/>
          <p:nvPr/>
        </p:nvSpPr>
        <p:spPr>
          <a:xfrm>
            <a:off x="539553" y="188640"/>
            <a:ext cx="8064896" cy="769441"/>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4400" b="1" dirty="0" smtClean="0">
                <a:ln w="11430"/>
                <a:solidFill>
                  <a:srgbClr val="FFFF00"/>
                </a:solidFill>
                <a:effectLst>
                  <a:outerShdw blurRad="50800" dist="39000" dir="5460000" algn="tl">
                    <a:srgbClr val="000000">
                      <a:alpha val="38000"/>
                    </a:srgbClr>
                  </a:outerShdw>
                </a:effectLst>
              </a:rPr>
              <a:t>憲法第一条は「改正不可」</a:t>
            </a:r>
            <a:endParaRPr lang="ja-JP" altLang="en-US" sz="44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
        <p:nvSpPr>
          <p:cNvPr id="2" name="正方形/長方形 1"/>
          <p:cNvSpPr/>
          <p:nvPr/>
        </p:nvSpPr>
        <p:spPr>
          <a:xfrm>
            <a:off x="395536" y="1268760"/>
            <a:ext cx="8496944" cy="5016758"/>
          </a:xfrm>
          <a:prstGeom prst="rect">
            <a:avLst/>
          </a:prstGeom>
        </p:spPr>
        <p:txBody>
          <a:bodyPr wrap="square">
            <a:spAutoFit/>
          </a:bodyPr>
          <a:lstStyle/>
          <a:p>
            <a:pPr marL="514350" indent="-514350">
              <a:buFont typeface="+mj-ea"/>
              <a:buAutoNum type="circleNumDbPlain"/>
            </a:pPr>
            <a:r>
              <a:rPr lang="ja-JP" altLang="en-US" sz="3200" dirty="0" smtClean="0"/>
              <a:t>「改正不可テスト」を実施。</a:t>
            </a:r>
          </a:p>
          <a:p>
            <a:pPr marL="514350" indent="-514350">
              <a:buFont typeface="+mj-ea"/>
              <a:buAutoNum type="circleNumDbPlain"/>
            </a:pPr>
            <a:r>
              <a:rPr lang="ja-JP" altLang="en-US" sz="3200" dirty="0"/>
              <a:t>国会</a:t>
            </a:r>
            <a:r>
              <a:rPr lang="ja-JP" altLang="en-US" sz="3200" dirty="0" smtClean="0"/>
              <a:t>が、</a:t>
            </a:r>
            <a:r>
              <a:rPr lang="en-US" altLang="ja-JP" sz="3200" dirty="0"/>
              <a:t>3</a:t>
            </a:r>
            <a:r>
              <a:rPr lang="ja-JP" altLang="en-US" sz="3200" dirty="0"/>
              <a:t>分の</a:t>
            </a:r>
            <a:r>
              <a:rPr lang="en-US" altLang="ja-JP" sz="3200" dirty="0"/>
              <a:t>2</a:t>
            </a:r>
            <a:r>
              <a:rPr lang="ja-JP" altLang="en-US" sz="3200" dirty="0"/>
              <a:t>の多数</a:t>
            </a:r>
            <a:r>
              <a:rPr lang="ja-JP" altLang="en-US" sz="3200" dirty="0" smtClean="0"/>
              <a:t>で</a:t>
            </a:r>
            <a:r>
              <a:rPr lang="en-US" altLang="ja-JP" sz="3200" dirty="0" smtClean="0"/>
              <a:t>1</a:t>
            </a:r>
            <a:r>
              <a:rPr lang="ja-JP" altLang="en-US" sz="3200" dirty="0" smtClean="0"/>
              <a:t>条の改正を発議しようとする。</a:t>
            </a:r>
          </a:p>
          <a:p>
            <a:pPr marL="514350" indent="-514350">
              <a:buFont typeface="+mj-ea"/>
              <a:buAutoNum type="circleNumDbPlain"/>
            </a:pPr>
            <a:r>
              <a:rPr lang="ja-JP" altLang="en-US" sz="3200" dirty="0"/>
              <a:t>しかし</a:t>
            </a:r>
            <a:r>
              <a:rPr lang="ja-JP" altLang="en-US" sz="3200" dirty="0" smtClean="0"/>
              <a:t>、仮に国会の全員が発議に賛成したとしても、</a:t>
            </a:r>
            <a:r>
              <a:rPr lang="en-US" altLang="ja-JP" sz="3200" dirty="0" smtClean="0"/>
              <a:t>1</a:t>
            </a:r>
            <a:r>
              <a:rPr lang="ja-JP" altLang="en-US" sz="3200" dirty="0" smtClean="0"/>
              <a:t>条に対しては効力を持たない。</a:t>
            </a:r>
          </a:p>
          <a:p>
            <a:pPr marL="514350" indent="-514350">
              <a:buFont typeface="+mj-ea"/>
              <a:buAutoNum type="circleNumDbPlain"/>
            </a:pPr>
            <a:r>
              <a:rPr lang="en-US" altLang="ja-JP" sz="3200" dirty="0"/>
              <a:t>1</a:t>
            </a:r>
            <a:r>
              <a:rPr lang="ja-JP" altLang="en-US" sz="3200" dirty="0"/>
              <a:t>条の根拠</a:t>
            </a:r>
            <a:r>
              <a:rPr lang="ja-JP" altLang="en-US" sz="3200" dirty="0" smtClean="0"/>
              <a:t>は</a:t>
            </a:r>
            <a:r>
              <a:rPr lang="ja-JP" altLang="en-US" sz="3200" dirty="0"/>
              <a:t>「国民の総意</a:t>
            </a:r>
            <a:r>
              <a:rPr lang="ja-JP" altLang="en-US" sz="3200" dirty="0" smtClean="0"/>
              <a:t>」</a:t>
            </a:r>
            <a:r>
              <a:rPr lang="ja-JP" altLang="en-US" sz="3200" dirty="0"/>
              <a:t>で</a:t>
            </a:r>
            <a:r>
              <a:rPr lang="ja-JP" altLang="en-US" sz="3200" dirty="0" smtClean="0"/>
              <a:t>、</a:t>
            </a:r>
            <a:r>
              <a:rPr lang="ja-JP" altLang="en-US" sz="3200" dirty="0"/>
              <a:t>国会議員</a:t>
            </a:r>
            <a:r>
              <a:rPr lang="ja-JP" altLang="en-US" sz="3200" dirty="0" smtClean="0"/>
              <a:t>の</a:t>
            </a:r>
            <a:r>
              <a:rPr lang="ja-JP" altLang="en-US" sz="3200" dirty="0"/>
              <a:t>全員一致の意見であっても</a:t>
            </a:r>
            <a:r>
              <a:rPr lang="ja-JP" altLang="en-US" sz="3200" dirty="0" smtClean="0"/>
              <a:t>、</a:t>
            </a:r>
            <a:r>
              <a:rPr lang="ja-JP" altLang="en-US" sz="3200" dirty="0"/>
              <a:t>「国民の総意</a:t>
            </a:r>
            <a:r>
              <a:rPr lang="ja-JP" altLang="en-US" sz="3200" dirty="0" smtClean="0"/>
              <a:t>」を覆すだけの論理的根拠にはなり得ないから。</a:t>
            </a:r>
          </a:p>
          <a:p>
            <a:pPr marL="514350" indent="-514350">
              <a:buFont typeface="+mj-ea"/>
              <a:buAutoNum type="circleNumDbPlain"/>
            </a:pPr>
            <a:endParaRPr lang="ja-JP" altLang="en-US" sz="3200" dirty="0"/>
          </a:p>
          <a:p>
            <a:pPr marL="514350" indent="-514350">
              <a:buFont typeface="+mj-ea"/>
              <a:buAutoNum type="circleNumDbPlain"/>
            </a:pPr>
            <a:r>
              <a:rPr lang="en-US" altLang="ja-JP" sz="3200" dirty="0" smtClean="0">
                <a:solidFill>
                  <a:srgbClr val="FFFF00"/>
                </a:solidFill>
              </a:rPr>
              <a:t>99</a:t>
            </a:r>
            <a:r>
              <a:rPr lang="ja-JP" altLang="en-US" sz="3200" dirty="0" smtClean="0">
                <a:solidFill>
                  <a:srgbClr val="FFFF00"/>
                </a:solidFill>
              </a:rPr>
              <a:t>条も同様の理由で「改正不可」</a:t>
            </a:r>
          </a:p>
        </p:txBody>
      </p:sp>
    </p:spTree>
    <p:extLst>
      <p:ext uri="{BB962C8B-B14F-4D97-AF65-F5344CB8AC3E}">
        <p14:creationId xmlns:p14="http://schemas.microsoft.com/office/powerpoint/2010/main" val="3660874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fade">
                                      <p:cBhvr>
                                        <p:cTn id="7" dur="1000"/>
                                        <p:tgtEl>
                                          <p:spTgt spid="2">
                                            <p:txEl>
                                              <p:pRg st="5" end="5"/>
                                            </p:txEl>
                                          </p:spTgt>
                                        </p:tgtEl>
                                      </p:cBhvr>
                                    </p:animEffect>
                                    <p:anim calcmode="lin" valueType="num">
                                      <p:cBhvr>
                                        <p:cTn id="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25</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980728"/>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395536" y="1340768"/>
            <a:ext cx="8496944" cy="4536503"/>
          </a:xfrm>
        </p:spPr>
        <p:txBody>
          <a:bodyPr/>
          <a:lstStyle/>
          <a:p>
            <a:pPr marL="0" lvl="0" indent="0" algn="just">
              <a:spcAft>
                <a:spcPts val="0"/>
              </a:spcAft>
              <a:buClr>
                <a:schemeClr val="tx1"/>
              </a:buClr>
              <a:buSzPct val="100000"/>
              <a:buNone/>
              <a:tabLst>
                <a:tab pos="3266440" algn="l"/>
              </a:tabLst>
            </a:pPr>
            <a:endParaRPr lang="ja-JP" altLang="en-US" sz="2400" kern="100" dirty="0">
              <a:solidFill>
                <a:srgbClr val="FFFF00"/>
              </a:solidFill>
              <a:ea typeface="ＭＳ ゴシック"/>
            </a:endParaRPr>
          </a:p>
          <a:p>
            <a:pPr marL="0" lvl="0" indent="0" algn="just">
              <a:spcAft>
                <a:spcPts val="0"/>
              </a:spcAft>
              <a:buClr>
                <a:schemeClr val="tx1"/>
              </a:buClr>
              <a:buSzPct val="100000"/>
              <a:buNone/>
              <a:tabLst>
                <a:tab pos="3266440" algn="l"/>
              </a:tabLst>
            </a:pPr>
            <a:endParaRPr lang="ja-JP" altLang="ja-JP" sz="2400" kern="100" dirty="0">
              <a:solidFill>
                <a:srgbClr val="FFFF00"/>
              </a:solidFill>
              <a:ea typeface="ＭＳ ゴシック"/>
            </a:endParaRPr>
          </a:p>
        </p:txBody>
      </p:sp>
      <p:sp>
        <p:nvSpPr>
          <p:cNvPr id="4" name="正方形/長方形 3"/>
          <p:cNvSpPr/>
          <p:nvPr/>
        </p:nvSpPr>
        <p:spPr>
          <a:xfrm>
            <a:off x="539553" y="188640"/>
            <a:ext cx="8064896" cy="769441"/>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4400" b="1" dirty="0" smtClean="0">
                <a:ln w="11430"/>
                <a:solidFill>
                  <a:srgbClr val="FFFF00"/>
                </a:solidFill>
                <a:effectLst>
                  <a:outerShdw blurRad="50800" dist="39000" dir="5460000" algn="tl">
                    <a:srgbClr val="000000">
                      <a:alpha val="38000"/>
                    </a:srgbClr>
                  </a:outerShdw>
                </a:effectLst>
              </a:rPr>
              <a:t>天皇は日本国民である</a:t>
            </a:r>
            <a:endParaRPr lang="ja-JP" altLang="en-US" sz="44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
        <p:nvSpPr>
          <p:cNvPr id="2" name="正方形/長方形 1"/>
          <p:cNvSpPr/>
          <p:nvPr/>
        </p:nvSpPr>
        <p:spPr>
          <a:xfrm>
            <a:off x="395536" y="1124744"/>
            <a:ext cx="8496944" cy="6494085"/>
          </a:xfrm>
          <a:prstGeom prst="rect">
            <a:avLst/>
          </a:prstGeom>
        </p:spPr>
        <p:txBody>
          <a:bodyPr wrap="square">
            <a:spAutoFit/>
          </a:bodyPr>
          <a:lstStyle/>
          <a:p>
            <a:pPr marL="514350" indent="-514350">
              <a:buClr>
                <a:srgbClr val="92D050"/>
              </a:buClr>
              <a:buFont typeface="Wingdings" panose="05000000000000000000" pitchFamily="2" charset="2"/>
              <a:buChar char="l"/>
            </a:pPr>
            <a:r>
              <a:rPr lang="ja-JP" altLang="en-US" sz="3200" dirty="0"/>
              <a:t>第</a:t>
            </a:r>
            <a:r>
              <a:rPr lang="en-US" altLang="ja-JP" sz="3200" dirty="0"/>
              <a:t>10</a:t>
            </a:r>
            <a:r>
              <a:rPr lang="ja-JP" altLang="en-US" sz="3200" dirty="0" smtClean="0"/>
              <a:t>条　日本</a:t>
            </a:r>
            <a:r>
              <a:rPr lang="ja-JP" altLang="en-US" sz="3200" dirty="0"/>
              <a:t>国民たる要件は、法律でこれを定める</a:t>
            </a:r>
            <a:r>
              <a:rPr lang="ja-JP" altLang="en-US" sz="3200" dirty="0" smtClean="0"/>
              <a:t>。</a:t>
            </a:r>
          </a:p>
          <a:p>
            <a:pPr marL="514350" indent="-514350">
              <a:buClr>
                <a:srgbClr val="92D050"/>
              </a:buClr>
              <a:buFont typeface="Wingdings" panose="05000000000000000000" pitchFamily="2" charset="2"/>
              <a:buChar char="l"/>
            </a:pPr>
            <a:r>
              <a:rPr lang="ja-JP" altLang="en-US" sz="3200" dirty="0" smtClean="0"/>
              <a:t>国籍法の第二条</a:t>
            </a:r>
            <a:r>
              <a:rPr lang="ja-JP" altLang="en-US" sz="3200" dirty="0"/>
              <a:t>　子は、次の場合には、日本国民とする</a:t>
            </a:r>
            <a:r>
              <a:rPr lang="ja-JP" altLang="en-US" sz="3200" dirty="0" smtClean="0"/>
              <a:t>。</a:t>
            </a:r>
          </a:p>
          <a:p>
            <a:pPr lvl="3">
              <a:buClr>
                <a:srgbClr val="92D050"/>
              </a:buClr>
            </a:pPr>
            <a:r>
              <a:rPr lang="ja-JP" altLang="en-US" sz="3200" dirty="0" smtClean="0"/>
              <a:t>一</a:t>
            </a:r>
            <a:r>
              <a:rPr lang="ja-JP" altLang="en-US" sz="3200" dirty="0"/>
              <a:t>　</a:t>
            </a:r>
            <a:r>
              <a:rPr lang="ja-JP" altLang="en-US" sz="3200" dirty="0" smtClean="0"/>
              <a:t>　出生</a:t>
            </a:r>
            <a:r>
              <a:rPr lang="ja-JP" altLang="en-US" sz="3200" dirty="0"/>
              <a:t>の時に父又は母が日本国民で</a:t>
            </a:r>
            <a:r>
              <a:rPr lang="ja-JP" altLang="en-US" sz="3200" dirty="0" smtClean="0"/>
              <a:t>ある</a:t>
            </a:r>
            <a:r>
              <a:rPr lang="ja-JP" altLang="en-US" sz="3200" dirty="0"/>
              <a:t>とき。</a:t>
            </a:r>
          </a:p>
          <a:p>
            <a:pPr lvl="3"/>
            <a:r>
              <a:rPr lang="ja-JP" altLang="en-US" sz="3200" dirty="0" smtClean="0"/>
              <a:t>二</a:t>
            </a:r>
            <a:r>
              <a:rPr lang="ja-JP" altLang="en-US" sz="3200" dirty="0"/>
              <a:t>　</a:t>
            </a:r>
            <a:r>
              <a:rPr lang="ja-JP" altLang="en-US" sz="3200" dirty="0" smtClean="0"/>
              <a:t>　出生前</a:t>
            </a:r>
            <a:r>
              <a:rPr lang="ja-JP" altLang="en-US" sz="3200" dirty="0"/>
              <a:t>に死亡した父が死亡の時に日本国民であつたとき。</a:t>
            </a:r>
          </a:p>
          <a:p>
            <a:pPr lvl="3"/>
            <a:r>
              <a:rPr lang="ja-JP" altLang="en-US" sz="3200" dirty="0" smtClean="0"/>
              <a:t>三</a:t>
            </a:r>
            <a:r>
              <a:rPr lang="ja-JP" altLang="en-US" sz="3200" dirty="0"/>
              <a:t>　</a:t>
            </a:r>
            <a:r>
              <a:rPr lang="ja-JP" altLang="en-US" sz="3200" dirty="0" smtClean="0"/>
              <a:t>　日本</a:t>
            </a:r>
            <a:r>
              <a:rPr lang="ja-JP" altLang="en-US" sz="3200" dirty="0"/>
              <a:t>で生まれた場合において、父母がともに知れないとき、又は国籍を有しないとき。</a:t>
            </a:r>
          </a:p>
          <a:p>
            <a:pPr marL="514350" indent="-514350">
              <a:buFont typeface="+mj-ea"/>
              <a:buAutoNum type="circleNumDbPlain"/>
            </a:pPr>
            <a:endParaRPr lang="ja-JP" altLang="en-US" sz="3200" dirty="0"/>
          </a:p>
          <a:p>
            <a:pPr marL="514350" indent="-514350">
              <a:buFont typeface="+mj-ea"/>
              <a:buAutoNum type="circleNumDbPlain"/>
            </a:pPr>
            <a:endParaRPr lang="ja-JP" altLang="en-US" sz="3200" dirty="0" smtClean="0">
              <a:solidFill>
                <a:srgbClr val="FFFF00"/>
              </a:solidFill>
            </a:endParaRPr>
          </a:p>
        </p:txBody>
      </p:sp>
    </p:spTree>
    <p:extLst>
      <p:ext uri="{BB962C8B-B14F-4D97-AF65-F5344CB8AC3E}">
        <p14:creationId xmlns:p14="http://schemas.microsoft.com/office/powerpoint/2010/main" val="32336314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26</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980728"/>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395536" y="1340768"/>
            <a:ext cx="8496944" cy="4536503"/>
          </a:xfrm>
        </p:spPr>
        <p:txBody>
          <a:bodyPr/>
          <a:lstStyle/>
          <a:p>
            <a:pPr marL="0" lvl="0" indent="0" algn="just">
              <a:spcAft>
                <a:spcPts val="0"/>
              </a:spcAft>
              <a:buClr>
                <a:schemeClr val="tx1"/>
              </a:buClr>
              <a:buSzPct val="100000"/>
              <a:buNone/>
              <a:tabLst>
                <a:tab pos="3266440" algn="l"/>
              </a:tabLst>
            </a:pPr>
            <a:endParaRPr lang="ja-JP" altLang="en-US" sz="2400" kern="100" dirty="0">
              <a:solidFill>
                <a:srgbClr val="FFFF00"/>
              </a:solidFill>
              <a:ea typeface="ＭＳ ゴシック"/>
            </a:endParaRPr>
          </a:p>
          <a:p>
            <a:pPr marL="0" lvl="0" indent="0" algn="just">
              <a:spcAft>
                <a:spcPts val="0"/>
              </a:spcAft>
              <a:buClr>
                <a:schemeClr val="tx1"/>
              </a:buClr>
              <a:buSzPct val="100000"/>
              <a:buNone/>
              <a:tabLst>
                <a:tab pos="3266440" algn="l"/>
              </a:tabLst>
            </a:pPr>
            <a:endParaRPr lang="ja-JP" altLang="ja-JP" sz="2400" kern="100" dirty="0">
              <a:solidFill>
                <a:srgbClr val="FFFF00"/>
              </a:solidFill>
              <a:ea typeface="ＭＳ ゴシック"/>
            </a:endParaRPr>
          </a:p>
        </p:txBody>
      </p:sp>
      <p:sp>
        <p:nvSpPr>
          <p:cNvPr id="4" name="正方形/長方形 3"/>
          <p:cNvSpPr/>
          <p:nvPr/>
        </p:nvSpPr>
        <p:spPr>
          <a:xfrm>
            <a:off x="539553" y="188640"/>
            <a:ext cx="8064896" cy="769441"/>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4400" b="1" dirty="0" smtClean="0">
                <a:ln w="11430"/>
                <a:solidFill>
                  <a:srgbClr val="FFFF00"/>
                </a:solidFill>
                <a:effectLst>
                  <a:outerShdw blurRad="50800" dist="39000" dir="5460000" algn="tl">
                    <a:srgbClr val="000000">
                      <a:alpha val="38000"/>
                    </a:srgbClr>
                  </a:outerShdw>
                </a:effectLst>
              </a:rPr>
              <a:t>天皇は日本国民である </a:t>
            </a:r>
            <a:r>
              <a:rPr lang="en-US" altLang="ja-JP" sz="4000" b="1" dirty="0" smtClean="0">
                <a:ln w="11430"/>
                <a:solidFill>
                  <a:srgbClr val="FFFF00"/>
                </a:solidFill>
                <a:effectLst>
                  <a:outerShdw blurRad="50800" dist="39000" dir="5460000" algn="tl">
                    <a:srgbClr val="000000">
                      <a:alpha val="38000"/>
                    </a:srgbClr>
                  </a:outerShdw>
                </a:effectLst>
              </a:rPr>
              <a:t>(</a:t>
            </a:r>
            <a:r>
              <a:rPr lang="ja-JP" altLang="en-US" sz="4000" b="1" dirty="0" smtClean="0">
                <a:ln w="11430"/>
                <a:solidFill>
                  <a:srgbClr val="FFFF00"/>
                </a:solidFill>
                <a:effectLst>
                  <a:outerShdw blurRad="50800" dist="39000" dir="5460000" algn="tl">
                    <a:srgbClr val="000000">
                      <a:alpha val="38000"/>
                    </a:srgbClr>
                  </a:outerShdw>
                </a:effectLst>
              </a:rPr>
              <a:t>証明</a:t>
            </a:r>
            <a:r>
              <a:rPr lang="en-US" altLang="ja-JP" sz="4000" b="1" dirty="0" smtClean="0">
                <a:ln w="11430"/>
                <a:solidFill>
                  <a:srgbClr val="FFFF00"/>
                </a:solidFill>
                <a:effectLst>
                  <a:outerShdw blurRad="50800" dist="39000" dir="5460000" algn="tl">
                    <a:srgbClr val="000000">
                      <a:alpha val="38000"/>
                    </a:srgbClr>
                  </a:outerShdw>
                </a:effectLst>
              </a:rPr>
              <a:t>)</a:t>
            </a:r>
            <a:endParaRPr lang="ja-JP" altLang="en-US" sz="40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
        <p:nvSpPr>
          <p:cNvPr id="2" name="正方形/長方形 1"/>
          <p:cNvSpPr/>
          <p:nvPr/>
        </p:nvSpPr>
        <p:spPr>
          <a:xfrm>
            <a:off x="395536" y="1485359"/>
            <a:ext cx="8352928" cy="3539430"/>
          </a:xfrm>
          <a:prstGeom prst="rect">
            <a:avLst/>
          </a:prstGeom>
        </p:spPr>
        <p:txBody>
          <a:bodyPr wrap="square">
            <a:spAutoFit/>
          </a:bodyPr>
          <a:lstStyle/>
          <a:p>
            <a:pPr marL="514350" indent="-514350">
              <a:buFont typeface="+mj-ea"/>
              <a:buAutoNum type="circleNumDbPlain"/>
            </a:pPr>
            <a:r>
              <a:rPr lang="ja-JP" altLang="en-US" sz="3200" dirty="0" smtClean="0"/>
              <a:t>昭和</a:t>
            </a:r>
            <a:r>
              <a:rPr lang="ja-JP" altLang="en-US" sz="3200" dirty="0"/>
              <a:t>天皇・皇后ともに国籍を持つか、二人とも持たないかのどちら</a:t>
            </a:r>
            <a:r>
              <a:rPr lang="ja-JP" altLang="en-US" sz="3200" dirty="0" smtClean="0"/>
              <a:t>か。</a:t>
            </a:r>
          </a:p>
          <a:p>
            <a:pPr marL="514350" indent="-514350">
              <a:buFont typeface="+mj-ea"/>
              <a:buAutoNum type="circleNumDbPlain"/>
            </a:pPr>
            <a:r>
              <a:rPr lang="ja-JP" altLang="en-US" sz="3200" dirty="0" smtClean="0"/>
              <a:t>持つ</a:t>
            </a:r>
            <a:r>
              <a:rPr lang="ja-JP" altLang="en-US" sz="3200" dirty="0"/>
              <a:t>場合には第一項によって、そうでない場合は第三項によって</a:t>
            </a:r>
            <a:r>
              <a:rPr lang="ja-JP" altLang="en-US" sz="3200" dirty="0" smtClean="0"/>
              <a:t>、上皇は日本</a:t>
            </a:r>
            <a:r>
              <a:rPr lang="ja-JP" altLang="en-US" sz="3200" dirty="0"/>
              <a:t>国民で</a:t>
            </a:r>
            <a:r>
              <a:rPr lang="ja-JP" altLang="en-US" sz="3200" dirty="0" smtClean="0"/>
              <a:t>ある。</a:t>
            </a:r>
          </a:p>
          <a:p>
            <a:pPr marL="514350" indent="-514350">
              <a:buFont typeface="+mj-ea"/>
              <a:buAutoNum type="circleNumDbPlain"/>
            </a:pPr>
            <a:r>
              <a:rPr lang="ja-JP" altLang="en-US" sz="3200" dirty="0"/>
              <a:t>となると</a:t>
            </a:r>
            <a:r>
              <a:rPr lang="ja-JP" altLang="en-US" sz="3200" dirty="0" smtClean="0"/>
              <a:t>、</a:t>
            </a:r>
            <a:r>
              <a:rPr lang="ja-JP" altLang="en-US" sz="3200" dirty="0"/>
              <a:t>第一項によって</a:t>
            </a:r>
            <a:r>
              <a:rPr lang="ja-JP" altLang="en-US" sz="3200" dirty="0" smtClean="0"/>
              <a:t>、</a:t>
            </a:r>
            <a:r>
              <a:rPr lang="ja-JP" altLang="en-US" sz="3200" dirty="0"/>
              <a:t>現天皇</a:t>
            </a:r>
            <a:r>
              <a:rPr lang="ja-JP" altLang="en-US" sz="3200" dirty="0" smtClean="0"/>
              <a:t>は</a:t>
            </a:r>
            <a:r>
              <a:rPr lang="ja-JP" altLang="en-US" sz="3200" dirty="0"/>
              <a:t>日本国民である。</a:t>
            </a:r>
          </a:p>
        </p:txBody>
      </p:sp>
    </p:spTree>
    <p:extLst>
      <p:ext uri="{BB962C8B-B14F-4D97-AF65-F5344CB8AC3E}">
        <p14:creationId xmlns:p14="http://schemas.microsoft.com/office/powerpoint/2010/main" val="29821914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27</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980728"/>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395536" y="1340768"/>
            <a:ext cx="8496944" cy="4536503"/>
          </a:xfrm>
        </p:spPr>
        <p:txBody>
          <a:bodyPr/>
          <a:lstStyle/>
          <a:p>
            <a:pPr marL="0" lvl="0" indent="0" algn="just">
              <a:spcAft>
                <a:spcPts val="0"/>
              </a:spcAft>
              <a:buClr>
                <a:schemeClr val="tx1"/>
              </a:buClr>
              <a:buSzPct val="100000"/>
              <a:buNone/>
              <a:tabLst>
                <a:tab pos="3266440" algn="l"/>
              </a:tabLst>
            </a:pPr>
            <a:endParaRPr lang="ja-JP" altLang="en-US" sz="2400" kern="100" dirty="0">
              <a:solidFill>
                <a:srgbClr val="FFFF00"/>
              </a:solidFill>
              <a:ea typeface="ＭＳ ゴシック"/>
            </a:endParaRPr>
          </a:p>
          <a:p>
            <a:pPr marL="0" lvl="0" indent="0" algn="just">
              <a:spcAft>
                <a:spcPts val="0"/>
              </a:spcAft>
              <a:buClr>
                <a:schemeClr val="tx1"/>
              </a:buClr>
              <a:buSzPct val="100000"/>
              <a:buNone/>
              <a:tabLst>
                <a:tab pos="3266440" algn="l"/>
              </a:tabLst>
            </a:pPr>
            <a:endParaRPr lang="ja-JP" altLang="ja-JP" sz="2400" kern="100" dirty="0">
              <a:solidFill>
                <a:srgbClr val="FFFF00"/>
              </a:solidFill>
              <a:ea typeface="ＭＳ ゴシック"/>
            </a:endParaRPr>
          </a:p>
        </p:txBody>
      </p:sp>
      <p:sp>
        <p:nvSpPr>
          <p:cNvPr id="4" name="正方形/長方形 3"/>
          <p:cNvSpPr/>
          <p:nvPr/>
        </p:nvSpPr>
        <p:spPr>
          <a:xfrm>
            <a:off x="539553" y="116632"/>
            <a:ext cx="8064896" cy="769441"/>
          </a:xfrm>
          <a:prstGeom prst="rect">
            <a:avLst/>
          </a:prstGeom>
          <a:noFill/>
        </p:spPr>
        <p:txBody>
          <a:bodyPr wrap="square" lIns="91440" tIns="45720" rIns="91440" bIns="45720">
            <a:spAutoFit/>
            <a:scene3d>
              <a:camera prst="orthographicFront"/>
              <a:lightRig rig="threePt" dir="t"/>
            </a:scene3d>
            <a:sp3d extrusionH="57150">
              <a:bevelT w="38100" h="38100" prst="angle"/>
            </a:sp3d>
          </a:bodyPr>
          <a:lstStyle/>
          <a:p>
            <a:pPr algn="ctr"/>
            <a:r>
              <a:rPr lang="ja-JP" altLang="en-US" sz="4400" b="1" dirty="0" smtClean="0">
                <a:ln w="11430"/>
                <a:solidFill>
                  <a:srgbClr val="FFFF00"/>
                </a:solidFill>
                <a:effectLst>
                  <a:outerShdw blurRad="50800" dist="39000" dir="5460000" algn="tl">
                    <a:srgbClr val="000000">
                      <a:alpha val="38000"/>
                    </a:srgbClr>
                  </a:outerShdw>
                </a:effectLst>
              </a:rPr>
              <a:t>天皇の権限と義務</a:t>
            </a:r>
            <a:endParaRPr lang="ja-JP" altLang="en-US" sz="44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
        <p:nvSpPr>
          <p:cNvPr id="2" name="正方形/長方形 1"/>
          <p:cNvSpPr/>
          <p:nvPr/>
        </p:nvSpPr>
        <p:spPr>
          <a:xfrm>
            <a:off x="395536" y="1124744"/>
            <a:ext cx="8496944" cy="5386090"/>
          </a:xfrm>
          <a:prstGeom prst="rect">
            <a:avLst/>
          </a:prstGeom>
        </p:spPr>
        <p:txBody>
          <a:bodyPr wrap="square">
            <a:spAutoFit/>
          </a:bodyPr>
          <a:lstStyle/>
          <a:p>
            <a:pPr marL="514350" indent="-514350">
              <a:buFont typeface="+mj-ea"/>
              <a:buAutoNum type="circleNumDbPlain"/>
            </a:pPr>
            <a:r>
              <a:rPr lang="en-US" altLang="ja-JP" sz="3200" dirty="0" smtClean="0"/>
              <a:t>3</a:t>
            </a:r>
            <a:r>
              <a:rPr lang="ja-JP" altLang="en-US" sz="3200" dirty="0" smtClean="0"/>
              <a:t>条－－国事には、内閣の助言と承認が必要で、内閣が責任を負う。</a:t>
            </a:r>
          </a:p>
          <a:p>
            <a:pPr marL="514350" indent="-514350">
              <a:buFont typeface="+mj-ea"/>
              <a:buAutoNum type="circleNumDbPlain"/>
            </a:pPr>
            <a:r>
              <a:rPr lang="en-US" altLang="ja-JP" sz="3200" dirty="0" smtClean="0"/>
              <a:t>4</a:t>
            </a:r>
            <a:r>
              <a:rPr lang="ja-JP" altLang="en-US" sz="3200" dirty="0" smtClean="0"/>
              <a:t>条－－国政に関する権能は持たない。</a:t>
            </a:r>
          </a:p>
          <a:p>
            <a:pPr marL="514350" indent="-514350">
              <a:buFont typeface="+mj-ea"/>
              <a:buAutoNum type="circleNumDbPlain"/>
            </a:pPr>
            <a:r>
              <a:rPr lang="en-US" altLang="ja-JP" sz="3200" dirty="0" smtClean="0"/>
              <a:t>6</a:t>
            </a:r>
            <a:r>
              <a:rPr lang="ja-JP" altLang="en-US" sz="3200" dirty="0" smtClean="0"/>
              <a:t>条－－最高裁長官と総理大臣を指名する。</a:t>
            </a:r>
          </a:p>
          <a:p>
            <a:pPr marL="514350" indent="-514350">
              <a:buFont typeface="+mj-ea"/>
              <a:buAutoNum type="circleNumDbPlain"/>
            </a:pPr>
            <a:r>
              <a:rPr lang="en-US" altLang="ja-JP" sz="3200" dirty="0" smtClean="0"/>
              <a:t>7</a:t>
            </a:r>
            <a:r>
              <a:rPr lang="ja-JP" altLang="en-US" sz="3200" dirty="0" smtClean="0"/>
              <a:t>条－－</a:t>
            </a:r>
            <a:r>
              <a:rPr lang="en-US" altLang="ja-JP" sz="3200" dirty="0" smtClean="0"/>
              <a:t>10</a:t>
            </a:r>
            <a:r>
              <a:rPr lang="ja-JP" altLang="en-US" sz="3200" dirty="0" smtClean="0"/>
              <a:t>項目の国事行為のリスト</a:t>
            </a:r>
          </a:p>
          <a:p>
            <a:pPr marL="514350" indent="-514350">
              <a:buFont typeface="+mj-ea"/>
              <a:buAutoNum type="circleNumDbPlain"/>
            </a:pPr>
            <a:r>
              <a:rPr lang="en-US" altLang="ja-JP" sz="3200" dirty="0"/>
              <a:t>8</a:t>
            </a:r>
            <a:r>
              <a:rPr lang="ja-JP" altLang="en-US" sz="3200" dirty="0" smtClean="0"/>
              <a:t>条－－皇室の財産管理は国会決議が必要。</a:t>
            </a:r>
          </a:p>
          <a:p>
            <a:pPr marL="514350" indent="-514350">
              <a:buFont typeface="+mj-ea"/>
              <a:buAutoNum type="circleNumDbPlain"/>
            </a:pPr>
            <a:endParaRPr lang="ja-JP" altLang="en-US" sz="4000" dirty="0" smtClean="0">
              <a:solidFill>
                <a:srgbClr val="FFFF00"/>
              </a:solidFill>
            </a:endParaRPr>
          </a:p>
          <a:p>
            <a:pPr marL="514350" indent="-514350">
              <a:buFont typeface="+mj-ea"/>
              <a:buAutoNum type="circleNumDbPlain"/>
            </a:pPr>
            <a:r>
              <a:rPr lang="en-US" altLang="ja-JP" sz="4000" dirty="0" smtClean="0">
                <a:solidFill>
                  <a:srgbClr val="FFFF00"/>
                </a:solidFill>
              </a:rPr>
              <a:t>99</a:t>
            </a:r>
            <a:r>
              <a:rPr lang="ja-JP" altLang="en-US" sz="4000" dirty="0" smtClean="0">
                <a:solidFill>
                  <a:srgbClr val="FFFF00"/>
                </a:solidFill>
              </a:rPr>
              <a:t>条－－唯一「明示的」に与えられているのは、「憲法遵守義務」</a:t>
            </a:r>
          </a:p>
          <a:p>
            <a:pPr marL="514350" indent="-514350">
              <a:buFont typeface="+mj-ea"/>
              <a:buAutoNum type="circleNumDbPlain"/>
            </a:pPr>
            <a:endParaRPr lang="ja-JP" altLang="en-US" sz="3200" dirty="0"/>
          </a:p>
        </p:txBody>
      </p:sp>
    </p:spTree>
    <p:extLst>
      <p:ext uri="{BB962C8B-B14F-4D97-AF65-F5344CB8AC3E}">
        <p14:creationId xmlns:p14="http://schemas.microsoft.com/office/powerpoint/2010/main" val="3574222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Effect transition="in" filter="fade">
                                      <p:cBhvr>
                                        <p:cTn id="7" dur="2000"/>
                                        <p:tgtEl>
                                          <p:spTgt spid="2">
                                            <p:txEl>
                                              <p:pRg st="6" end="6"/>
                                            </p:txEl>
                                          </p:spTgt>
                                        </p:tgtEl>
                                      </p:cBhvr>
                                    </p:animEffect>
                                    <p:anim calcmode="lin" valueType="num">
                                      <p:cBhvr>
                                        <p:cTn id="8" dur="2000" fill="hold"/>
                                        <p:tgtEl>
                                          <p:spTgt spid="2">
                                            <p:txEl>
                                              <p:pRg st="6" end="6"/>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28</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484313"/>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95288" y="44450"/>
            <a:ext cx="831215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6000" dirty="0" smtClean="0"/>
              <a:t/>
            </a:r>
            <a:br>
              <a:rPr lang="ja-JP" altLang="zh-CN" sz="6000" dirty="0" smtClean="0"/>
            </a:br>
            <a:r>
              <a:rPr lang="ja-JP" altLang="en-US" sz="6000" b="1" dirty="0" smtClean="0">
                <a:effectLst>
                  <a:innerShdw blurRad="114300">
                    <a:prstClr val="black"/>
                  </a:innerShdw>
                </a:effectLst>
              </a:rPr>
              <a:t>憲法</a:t>
            </a:r>
            <a:r>
              <a:rPr lang="en-US" altLang="ja-JP" sz="6000" b="1" dirty="0" smtClean="0">
                <a:effectLst>
                  <a:innerShdw blurRad="114300">
                    <a:prstClr val="black"/>
                  </a:innerShdw>
                </a:effectLst>
              </a:rPr>
              <a:t>99</a:t>
            </a:r>
            <a:r>
              <a:rPr lang="ja-JP" altLang="en-US" sz="6000" b="1" dirty="0" smtClean="0">
                <a:effectLst>
                  <a:innerShdw blurRad="114300">
                    <a:prstClr val="black"/>
                  </a:innerShdw>
                </a:effectLst>
              </a:rPr>
              <a:t>条</a:t>
            </a:r>
            <a:r>
              <a:rPr lang="zh-CN" altLang="ja-JP" sz="6000" b="1" dirty="0" smtClean="0">
                <a:effectLst>
                  <a:innerShdw blurRad="114300">
                    <a:prstClr val="black"/>
                  </a:innerShdw>
                </a:effectLst>
              </a:rPr>
              <a:t/>
            </a:r>
            <a:br>
              <a:rPr lang="zh-CN" altLang="ja-JP" sz="6000" b="1" dirty="0" smtClean="0">
                <a:effectLst>
                  <a:innerShdw blurRad="114300">
                    <a:prstClr val="black"/>
                  </a:innerShdw>
                </a:effectLst>
              </a:rPr>
            </a:br>
            <a:endParaRPr lang="zh-CN" altLang="ja-JP" sz="6000" b="1" dirty="0" smtClean="0">
              <a:effectLst>
                <a:innerShdw blurRad="114300">
                  <a:prstClr val="black"/>
                </a:innerShdw>
              </a:effectLst>
            </a:endParaRPr>
          </a:p>
        </p:txBody>
      </p:sp>
      <p:sp>
        <p:nvSpPr>
          <p:cNvPr id="39941" name="コンテンツ プレースホルダー 2"/>
          <p:cNvSpPr>
            <a:spLocks noGrp="1" noChangeArrowheads="1"/>
          </p:cNvSpPr>
          <p:nvPr>
            <p:ph idx="4294967295"/>
          </p:nvPr>
        </p:nvSpPr>
        <p:spPr>
          <a:xfrm>
            <a:off x="730360" y="1845965"/>
            <a:ext cx="7977078" cy="4751387"/>
          </a:xfrm>
        </p:spPr>
        <p:txBody>
          <a:bodyPr/>
          <a:lstStyle/>
          <a:p>
            <a:pPr marL="0" indent="0">
              <a:buClr>
                <a:srgbClr val="92D050"/>
              </a:buClr>
              <a:buNone/>
            </a:pPr>
            <a:r>
              <a:rPr lang="ja-JP" altLang="ja-JP" sz="4400" b="1" dirty="0" smtClean="0"/>
              <a:t>天皇</a:t>
            </a:r>
            <a:r>
              <a:rPr lang="ja-JP" altLang="ja-JP" sz="4400" b="1" dirty="0"/>
              <a:t>又は摂政及び国務大臣、国会議員、裁判官その他の公務員は、この憲法を尊重し擁護する義務を</a:t>
            </a:r>
            <a:r>
              <a:rPr lang="ja-JP" altLang="ja-JP" sz="4400" b="1" dirty="0" err="1"/>
              <a:t>負ふ</a:t>
            </a:r>
            <a:endParaRPr lang="ja-JP" altLang="ja-JP" sz="4400" dirty="0"/>
          </a:p>
          <a:p>
            <a:pPr>
              <a:buClr>
                <a:srgbClr val="92D050"/>
              </a:buClr>
            </a:pPr>
            <a:endParaRPr lang="ja-JP" altLang="en-US" sz="4400" dirty="0" smtClean="0"/>
          </a:p>
        </p:txBody>
      </p:sp>
    </p:spTree>
    <p:extLst>
      <p:ext uri="{BB962C8B-B14F-4D97-AF65-F5344CB8AC3E}">
        <p14:creationId xmlns:p14="http://schemas.microsoft.com/office/powerpoint/2010/main" val="5823726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07950" y="2204864"/>
            <a:ext cx="8856663" cy="1008112"/>
          </a:xfrm>
          <a:ln w="25400" cap="flat">
            <a:solidFill>
              <a:srgbClr val="92D050"/>
            </a:solidFill>
            <a:miter lim="800000"/>
            <a:headEnd/>
            <a:tailEnd/>
          </a:ln>
        </p:spPr>
        <p:txBody>
          <a:bodyPr anchor="b"/>
          <a:lstStyle/>
          <a:p>
            <a:r>
              <a:rPr lang="ja-JP" altLang="en-US" b="1" dirty="0" smtClean="0">
                <a:latin typeface="Times New Roman" pitchFamily="18" charset="0"/>
                <a:sym typeface="Times New Roman" pitchFamily="18" charset="0"/>
              </a:rPr>
              <a:t>憲法</a:t>
            </a:r>
            <a:r>
              <a:rPr lang="en-US" altLang="ja-JP" b="1" dirty="0" smtClean="0">
                <a:latin typeface="Times New Roman" pitchFamily="18" charset="0"/>
                <a:sym typeface="Times New Roman" pitchFamily="18" charset="0"/>
              </a:rPr>
              <a:t>99</a:t>
            </a:r>
            <a:r>
              <a:rPr lang="ja-JP" altLang="en-US" b="1" dirty="0" smtClean="0">
                <a:latin typeface="Times New Roman" pitchFamily="18" charset="0"/>
                <a:sym typeface="Times New Roman" pitchFamily="18" charset="0"/>
              </a:rPr>
              <a:t>条は「法的義務」ではない</a:t>
            </a:r>
            <a:r>
              <a:rPr lang="en-US" altLang="ja-JP" b="1" dirty="0" smtClean="0">
                <a:latin typeface="Times New Roman" pitchFamily="18" charset="0"/>
                <a:sym typeface="Times New Roman" pitchFamily="18" charset="0"/>
              </a:rPr>
              <a:t>?</a:t>
            </a:r>
            <a:endParaRPr lang="ja-JP" altLang="en-US" b="1" dirty="0" smtClean="0">
              <a:latin typeface="Times New Roman" pitchFamily="18" charset="0"/>
              <a:sym typeface="Times New Roman" pitchFamily="18" charset="0"/>
            </a:endParaRPr>
          </a:p>
        </p:txBody>
      </p:sp>
      <p:sp>
        <p:nvSpPr>
          <p:cNvPr id="175108" name="サブタイトル 5"/>
          <p:cNvSpPr>
            <a:spLocks noGrp="1" noChangeArrowheads="1"/>
          </p:cNvSpPr>
          <p:nvPr>
            <p:ph type="subTitle" idx="4294967295"/>
          </p:nvPr>
        </p:nvSpPr>
        <p:spPr>
          <a:xfrm>
            <a:off x="107950" y="4077072"/>
            <a:ext cx="8928100" cy="1752600"/>
          </a:xfrm>
        </p:spPr>
        <p:txBody>
          <a:bodyPr lIns="92075" tIns="46038" rIns="92075" bIns="46038" anchor="ctr"/>
          <a:lstStyle/>
          <a:p>
            <a:pPr marL="0" indent="0" algn="ctr">
              <a:buFont typeface="Wingdings" pitchFamily="2" charset="2"/>
              <a:buNone/>
            </a:pPr>
            <a:endParaRPr lang="en-US" altLang="ja-JP" sz="3600" dirty="0" smtClean="0">
              <a:solidFill>
                <a:srgbClr val="92D050"/>
              </a:solidFill>
            </a:endParaRPr>
          </a:p>
          <a:p>
            <a:pPr marL="0" indent="0" algn="ctr">
              <a:buFont typeface="Wingdings" pitchFamily="2" charset="2"/>
              <a:buNone/>
            </a:pPr>
            <a:r>
              <a:rPr lang="ja-JP" altLang="en-US" sz="3600" dirty="0" smtClean="0">
                <a:solidFill>
                  <a:srgbClr val="92D050"/>
                </a:solidFill>
              </a:rPr>
              <a:t>－－</a:t>
            </a:r>
            <a:r>
              <a:rPr lang="ja-JP" altLang="en-US" sz="3600" dirty="0">
                <a:solidFill>
                  <a:srgbClr val="92D050"/>
                </a:solidFill>
              </a:rPr>
              <a:t>「憲法マジック</a:t>
            </a:r>
            <a:r>
              <a:rPr lang="ja-JP" altLang="en-US" sz="3600" dirty="0" smtClean="0">
                <a:solidFill>
                  <a:srgbClr val="92D050"/>
                </a:solidFill>
              </a:rPr>
              <a:t>」極まれ</a:t>
            </a:r>
            <a:r>
              <a:rPr lang="ja-JP" altLang="en-US" sz="3600" dirty="0" err="1" smtClean="0">
                <a:solidFill>
                  <a:srgbClr val="92D050"/>
                </a:solidFill>
              </a:rPr>
              <a:t>り</a:t>
            </a:r>
            <a:r>
              <a:rPr lang="en-US" altLang="ja-JP" sz="3600" dirty="0" smtClean="0">
                <a:solidFill>
                  <a:srgbClr val="92D050"/>
                </a:solidFill>
              </a:rPr>
              <a:t>――</a:t>
            </a:r>
          </a:p>
          <a:p>
            <a:pPr marL="0" indent="0" algn="ctr">
              <a:buFont typeface="Wingdings" pitchFamily="2" charset="2"/>
              <a:buNone/>
            </a:pPr>
            <a:endParaRPr lang="ja-JP" altLang="en-US" sz="3600" dirty="0" smtClean="0">
              <a:solidFill>
                <a:srgbClr val="92D050"/>
              </a:solidFill>
            </a:endParaRPr>
          </a:p>
          <a:p>
            <a:pPr marL="0" indent="0" algn="ctr">
              <a:buFont typeface="Wingdings" pitchFamily="2" charset="2"/>
              <a:buNone/>
            </a:pPr>
            <a:endParaRPr lang="ja-JP" altLang="en-US" sz="3600" dirty="0" smtClean="0">
              <a:solidFill>
                <a:srgbClr val="92D050"/>
              </a:solidFill>
            </a:endParaRPr>
          </a:p>
        </p:txBody>
      </p:sp>
    </p:spTree>
    <p:extLst>
      <p:ext uri="{BB962C8B-B14F-4D97-AF65-F5344CB8AC3E}">
        <p14:creationId xmlns:p14="http://schemas.microsoft.com/office/powerpoint/2010/main" val="8604832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07950" y="2276872"/>
            <a:ext cx="8856663" cy="932769"/>
          </a:xfrm>
          <a:ln w="25400" cap="flat">
            <a:solidFill>
              <a:srgbClr val="92D050"/>
            </a:solidFill>
            <a:miter lim="800000"/>
            <a:headEnd/>
            <a:tailEnd/>
          </a:ln>
        </p:spPr>
        <p:txBody>
          <a:bodyPr anchor="b"/>
          <a:lstStyle/>
          <a:p>
            <a:r>
              <a:rPr lang="ja-JP" altLang="en-US" sz="5400" b="1" dirty="0" smtClean="0">
                <a:latin typeface="Times New Roman" pitchFamily="18" charset="0"/>
                <a:sym typeface="Times New Roman" pitchFamily="18" charset="0"/>
              </a:rPr>
              <a:t>「数学書として読む」とは</a:t>
            </a:r>
          </a:p>
        </p:txBody>
      </p:sp>
      <p:sp>
        <p:nvSpPr>
          <p:cNvPr id="175108" name="サブタイトル 5"/>
          <p:cNvSpPr>
            <a:spLocks noGrp="1" noChangeArrowheads="1"/>
          </p:cNvSpPr>
          <p:nvPr>
            <p:ph type="subTitle" idx="4294967295"/>
          </p:nvPr>
        </p:nvSpPr>
        <p:spPr>
          <a:xfrm>
            <a:off x="107950" y="3933056"/>
            <a:ext cx="8928100" cy="1752600"/>
          </a:xfrm>
        </p:spPr>
        <p:txBody>
          <a:bodyPr lIns="92075" tIns="46038" rIns="92075" bIns="46038" anchor="ctr"/>
          <a:lstStyle/>
          <a:p>
            <a:pPr marL="0" indent="0" algn="ctr">
              <a:buFont typeface="Wingdings" pitchFamily="2" charset="2"/>
              <a:buNone/>
            </a:pPr>
            <a:r>
              <a:rPr lang="ja-JP" altLang="en-US" sz="4800" dirty="0">
                <a:solidFill>
                  <a:srgbClr val="92D050"/>
                </a:solidFill>
              </a:rPr>
              <a:t>－</a:t>
            </a:r>
            <a:r>
              <a:rPr lang="ja-JP" altLang="en-US" sz="4800" dirty="0" smtClean="0">
                <a:solidFill>
                  <a:srgbClr val="92D050"/>
                </a:solidFill>
              </a:rPr>
              <a:t>－ルールは九つ</a:t>
            </a:r>
            <a:r>
              <a:rPr lang="en-US" altLang="ja-JP" sz="4800" dirty="0" smtClean="0">
                <a:solidFill>
                  <a:srgbClr val="92D050"/>
                </a:solidFill>
              </a:rPr>
              <a:t>――</a:t>
            </a:r>
            <a:endParaRPr lang="ja-JP" altLang="en-US" sz="4800" dirty="0" smtClean="0">
              <a:solidFill>
                <a:srgbClr val="92D050"/>
              </a:solidFill>
            </a:endParaRPr>
          </a:p>
        </p:txBody>
      </p:sp>
    </p:spTree>
    <p:extLst>
      <p:ext uri="{BB962C8B-B14F-4D97-AF65-F5344CB8AC3E}">
        <p14:creationId xmlns:p14="http://schemas.microsoft.com/office/powerpoint/2010/main" val="33060353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30</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555205"/>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95288" y="125760"/>
            <a:ext cx="831215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4000" dirty="0" smtClean="0"/>
              <a:t/>
            </a:r>
            <a:br>
              <a:rPr lang="ja-JP" altLang="zh-CN" sz="4000" dirty="0" smtClean="0"/>
            </a:br>
            <a:r>
              <a:rPr lang="ja-JP" altLang="en-US" sz="4800" dirty="0" smtClean="0"/>
              <a:t>「</a:t>
            </a:r>
            <a:r>
              <a:rPr lang="en-US" altLang="ja-JP" sz="4800" b="1" dirty="0" smtClean="0">
                <a:effectLst>
                  <a:innerShdw blurRad="114300">
                    <a:prstClr val="black"/>
                  </a:innerShdw>
                </a:effectLst>
              </a:rPr>
              <a:t>99</a:t>
            </a:r>
            <a:r>
              <a:rPr lang="ja-JP" altLang="en-US" sz="4800" b="1" dirty="0" smtClean="0">
                <a:effectLst>
                  <a:innerShdw blurRad="114300">
                    <a:prstClr val="black"/>
                  </a:innerShdw>
                </a:effectLst>
              </a:rPr>
              <a:t>条は法的義務ではない」</a:t>
            </a:r>
            <a:br>
              <a:rPr lang="ja-JP" altLang="en-US" sz="4800" b="1" dirty="0" smtClean="0">
                <a:effectLst>
                  <a:innerShdw blurRad="114300">
                    <a:prstClr val="black"/>
                  </a:innerShdw>
                </a:effectLst>
              </a:rPr>
            </a:br>
            <a:r>
              <a:rPr lang="ja-JP" altLang="en-US" sz="3200" b="1" dirty="0" smtClean="0">
                <a:effectLst>
                  <a:innerShdw blurRad="114300">
                    <a:prstClr val="black"/>
                  </a:innerShdw>
                </a:effectLst>
              </a:rPr>
              <a:t>－－確定した判決がある－－</a:t>
            </a:r>
            <a:r>
              <a:rPr lang="zh-CN" altLang="ja-JP" sz="3200" b="1" dirty="0" smtClean="0">
                <a:effectLst>
                  <a:innerShdw blurRad="114300">
                    <a:prstClr val="black"/>
                  </a:innerShdw>
                </a:effectLst>
              </a:rPr>
              <a:t/>
            </a:r>
            <a:br>
              <a:rPr lang="zh-CN" altLang="ja-JP" sz="3200" b="1" dirty="0" smtClean="0">
                <a:effectLst>
                  <a:innerShdw blurRad="114300">
                    <a:prstClr val="black"/>
                  </a:innerShdw>
                </a:effectLst>
              </a:rPr>
            </a:br>
            <a:endParaRPr lang="zh-CN" altLang="ja-JP" sz="3200" b="1" dirty="0" smtClean="0">
              <a:effectLst>
                <a:innerShdw blurRad="114300">
                  <a:prstClr val="black"/>
                </a:innerShdw>
              </a:effectLst>
            </a:endParaRPr>
          </a:p>
        </p:txBody>
      </p:sp>
      <p:sp>
        <p:nvSpPr>
          <p:cNvPr id="39941" name="コンテンツ プレースホルダー 2"/>
          <p:cNvSpPr>
            <a:spLocks noGrp="1" noChangeArrowheads="1"/>
          </p:cNvSpPr>
          <p:nvPr>
            <p:ph idx="4294967295"/>
          </p:nvPr>
        </p:nvSpPr>
        <p:spPr>
          <a:xfrm>
            <a:off x="539552" y="1917973"/>
            <a:ext cx="8167886" cy="4751387"/>
          </a:xfrm>
        </p:spPr>
        <p:txBody>
          <a:bodyPr/>
          <a:lstStyle/>
          <a:p>
            <a:pPr>
              <a:buClr>
                <a:srgbClr val="92D050"/>
              </a:buClr>
            </a:pPr>
            <a:r>
              <a:rPr lang="en-US" altLang="ja-JP" dirty="0"/>
              <a:t>99</a:t>
            </a:r>
            <a:r>
              <a:rPr lang="ja-JP" altLang="en-US" dirty="0"/>
              <a:t>条について</a:t>
            </a:r>
            <a:r>
              <a:rPr lang="ja-JP" altLang="en-US" u="sng" dirty="0">
                <a:solidFill>
                  <a:srgbClr val="FFFF00"/>
                </a:solidFill>
              </a:rPr>
              <a:t>「憲法遵守・擁護義務を明示しているが、これは、道義的な要請であり」</a:t>
            </a:r>
            <a:r>
              <a:rPr lang="ja-JP" altLang="en-US" dirty="0"/>
              <a:t>と法的義務ではないことを明確に示して</a:t>
            </a:r>
            <a:r>
              <a:rPr lang="ja-JP" altLang="en-US" dirty="0" smtClean="0"/>
              <a:t>いる</a:t>
            </a:r>
            <a:r>
              <a:rPr lang="en-US" altLang="ja-JP" dirty="0" smtClean="0"/>
              <a:t>――</a:t>
            </a:r>
            <a:r>
              <a:rPr lang="en-US" altLang="ja-JP" sz="2400" dirty="0" smtClean="0"/>
              <a:t>1977</a:t>
            </a:r>
            <a:r>
              <a:rPr lang="ja-JP" altLang="en-US" sz="2400" dirty="0"/>
              <a:t>年</a:t>
            </a:r>
            <a:r>
              <a:rPr lang="en-US" altLang="ja-JP" sz="2400" dirty="0"/>
              <a:t>2</a:t>
            </a:r>
            <a:r>
              <a:rPr lang="ja-JP" altLang="en-US" sz="2400" dirty="0"/>
              <a:t>月</a:t>
            </a:r>
            <a:r>
              <a:rPr lang="en-US" altLang="ja-JP" sz="2400" dirty="0"/>
              <a:t>17</a:t>
            </a:r>
            <a:r>
              <a:rPr lang="ja-JP" altLang="en-US" sz="2400" dirty="0"/>
              <a:t>日に水戸地方裁判所が百里基地訴訟の第一審で下した</a:t>
            </a:r>
            <a:r>
              <a:rPr lang="ja-JP" altLang="en-US" sz="2400" dirty="0" smtClean="0"/>
              <a:t>判決。</a:t>
            </a:r>
          </a:p>
          <a:p>
            <a:pPr>
              <a:buClr>
                <a:srgbClr val="92D050"/>
              </a:buClr>
            </a:pPr>
            <a:r>
              <a:rPr lang="en-US" altLang="ja-JP" dirty="0" smtClean="0"/>
              <a:t>99</a:t>
            </a:r>
            <a:r>
              <a:rPr lang="ja-JP" altLang="en-US" dirty="0" smtClean="0"/>
              <a:t>条は</a:t>
            </a:r>
            <a:r>
              <a:rPr lang="ja-JP" altLang="en-US" u="sng" dirty="0" smtClean="0">
                <a:solidFill>
                  <a:srgbClr val="FFFF00"/>
                </a:solidFill>
              </a:rPr>
              <a:t>「</a:t>
            </a:r>
            <a:r>
              <a:rPr lang="ja-JP" altLang="en-US" u="sng" dirty="0">
                <a:solidFill>
                  <a:srgbClr val="FFFF00"/>
                </a:solidFill>
              </a:rPr>
              <a:t>憲法を尊重し擁護すべき旨を宣明したにすぎない</a:t>
            </a:r>
            <a:r>
              <a:rPr lang="ja-JP" altLang="en-US" u="sng" dirty="0" smtClean="0">
                <a:solidFill>
                  <a:srgbClr val="FFFF00"/>
                </a:solidFill>
              </a:rPr>
              <a:t>」</a:t>
            </a:r>
            <a:r>
              <a:rPr lang="ja-JP" altLang="en-US" dirty="0" smtClean="0"/>
              <a:t>－－</a:t>
            </a:r>
            <a:r>
              <a:rPr lang="en-US" altLang="ja-JP" sz="2400" dirty="0" smtClean="0"/>
              <a:t>1981</a:t>
            </a:r>
            <a:r>
              <a:rPr lang="ja-JP" altLang="en-US" sz="2400" dirty="0"/>
              <a:t>年</a:t>
            </a:r>
            <a:r>
              <a:rPr lang="en-US" altLang="ja-JP" sz="2400" dirty="0"/>
              <a:t>7</a:t>
            </a:r>
            <a:r>
              <a:rPr lang="ja-JP" altLang="en-US" sz="2400" dirty="0"/>
              <a:t>月</a:t>
            </a:r>
            <a:r>
              <a:rPr lang="en-US" altLang="ja-JP" sz="2400" dirty="0"/>
              <a:t>7</a:t>
            </a:r>
            <a:r>
              <a:rPr lang="ja-JP" altLang="en-US" sz="2400" dirty="0"/>
              <a:t>日には東京高等裁判所が控訴審の</a:t>
            </a:r>
            <a:r>
              <a:rPr lang="ja-JP" altLang="en-US" sz="2400" dirty="0" smtClean="0"/>
              <a:t>判決。</a:t>
            </a:r>
            <a:endParaRPr lang="ja-JP" altLang="en-US" dirty="0" smtClean="0"/>
          </a:p>
        </p:txBody>
      </p:sp>
    </p:spTree>
    <p:extLst>
      <p:ext uri="{BB962C8B-B14F-4D97-AF65-F5344CB8AC3E}">
        <p14:creationId xmlns:p14="http://schemas.microsoft.com/office/powerpoint/2010/main" val="23636534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31</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340768"/>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95288" y="125760"/>
            <a:ext cx="831215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6000" dirty="0" smtClean="0"/>
              <a:t/>
            </a:r>
            <a:br>
              <a:rPr lang="ja-JP" altLang="zh-CN" sz="6000" dirty="0" smtClean="0"/>
            </a:br>
            <a:r>
              <a:rPr lang="ja-JP" altLang="en-US" sz="6000" b="1" dirty="0" smtClean="0">
                <a:effectLst>
                  <a:innerShdw blurRad="114300">
                    <a:prstClr val="black"/>
                  </a:innerShdw>
                </a:effectLst>
              </a:rPr>
              <a:t>憲法</a:t>
            </a:r>
            <a:r>
              <a:rPr lang="en-US" altLang="ja-JP" sz="6000" b="1" dirty="0" smtClean="0">
                <a:effectLst>
                  <a:innerShdw blurRad="114300">
                    <a:prstClr val="black"/>
                  </a:innerShdw>
                </a:effectLst>
              </a:rPr>
              <a:t>99</a:t>
            </a:r>
            <a:r>
              <a:rPr lang="ja-JP" altLang="en-US" sz="6000" b="1" dirty="0" smtClean="0">
                <a:effectLst>
                  <a:innerShdw blurRad="114300">
                    <a:prstClr val="black"/>
                  </a:innerShdw>
                </a:effectLst>
              </a:rPr>
              <a:t>条</a:t>
            </a:r>
            <a:r>
              <a:rPr lang="ja-JP" altLang="en-US" sz="6000" b="1" dirty="0">
                <a:effectLst>
                  <a:innerShdw blurRad="114300">
                    <a:prstClr val="black"/>
                  </a:innerShdw>
                </a:effectLst>
              </a:rPr>
              <a:t>解釈の定説</a:t>
            </a:r>
            <a:r>
              <a:rPr lang="zh-CN" altLang="ja-JP" sz="6000" b="1" dirty="0" smtClean="0">
                <a:effectLst>
                  <a:innerShdw blurRad="114300">
                    <a:prstClr val="black"/>
                  </a:innerShdw>
                </a:effectLst>
              </a:rPr>
              <a:t/>
            </a:r>
            <a:br>
              <a:rPr lang="zh-CN" altLang="ja-JP" sz="6000" b="1" dirty="0" smtClean="0">
                <a:effectLst>
                  <a:innerShdw blurRad="114300">
                    <a:prstClr val="black"/>
                  </a:innerShdw>
                </a:effectLst>
              </a:rPr>
            </a:br>
            <a:endParaRPr lang="zh-CN" altLang="ja-JP" sz="6000" b="1" dirty="0" smtClean="0">
              <a:effectLst>
                <a:innerShdw blurRad="114300">
                  <a:prstClr val="black"/>
                </a:innerShdw>
              </a:effectLst>
            </a:endParaRPr>
          </a:p>
        </p:txBody>
      </p:sp>
      <p:sp>
        <p:nvSpPr>
          <p:cNvPr id="39941" name="コンテンツ プレースホルダー 2"/>
          <p:cNvSpPr>
            <a:spLocks noGrp="1" noChangeArrowheads="1"/>
          </p:cNvSpPr>
          <p:nvPr>
            <p:ph idx="4294967295"/>
          </p:nvPr>
        </p:nvSpPr>
        <p:spPr>
          <a:xfrm>
            <a:off x="539552" y="1629941"/>
            <a:ext cx="8167886" cy="4751387"/>
          </a:xfrm>
        </p:spPr>
        <p:txBody>
          <a:bodyPr/>
          <a:lstStyle/>
          <a:p>
            <a:pPr marL="514350" indent="-514350">
              <a:buClr>
                <a:schemeClr val="tx1"/>
              </a:buClr>
              <a:buSzPct val="100000"/>
              <a:buFont typeface="+mj-ea"/>
              <a:buAutoNum type="circleNumDbPlain"/>
            </a:pPr>
            <a:r>
              <a:rPr lang="ja-JP" altLang="en-US" sz="2800" b="1" dirty="0" smtClean="0"/>
              <a:t>「道徳的要請」、または単なる「宣明」</a:t>
            </a:r>
          </a:p>
          <a:p>
            <a:pPr marL="514350" indent="-514350">
              <a:buClr>
                <a:schemeClr val="tx1"/>
              </a:buClr>
              <a:buSzPct val="100000"/>
              <a:buFont typeface="+mj-ea"/>
              <a:buAutoNum type="circleNumDbPlain"/>
            </a:pPr>
            <a:r>
              <a:rPr lang="ja-JP" altLang="en-US" sz="2800" b="1" dirty="0" smtClean="0"/>
              <a:t>積極的に憲法を尊重擁護するという作為については「道徳的義務」または「政治的義務。しかし、最小限憲法破壊は行わないという「不作為義務」は法的義務。</a:t>
            </a:r>
          </a:p>
          <a:p>
            <a:pPr marL="514350" indent="-514350">
              <a:buClr>
                <a:schemeClr val="tx1"/>
              </a:buClr>
              <a:buSzPct val="100000"/>
              <a:buFont typeface="+mj-ea"/>
              <a:buAutoNum type="circleNumDbPlain"/>
            </a:pPr>
            <a:r>
              <a:rPr lang="ja-JP" altLang="en-US" sz="2800" b="1" dirty="0" smtClean="0"/>
              <a:t>抵抗権</a:t>
            </a:r>
            <a:r>
              <a:rPr lang="ja-JP" altLang="en-US" sz="2800" b="1" dirty="0"/>
              <a:t>が実定法に制度化されているという前提に立ち、違憲の立法、司法、行政に対しそれぞれの公務員は抵抗し、あるいは違憲の職務命令に対し抵抗すべき職責の義務規定が</a:t>
            </a:r>
            <a:r>
              <a:rPr lang="en-US" altLang="ja-JP" sz="2800" b="1" dirty="0"/>
              <a:t>99</a:t>
            </a:r>
            <a:r>
              <a:rPr lang="ja-JP" altLang="en-US" sz="2800" b="1" dirty="0"/>
              <a:t>条であるとする。</a:t>
            </a:r>
            <a:endParaRPr lang="ja-JP" altLang="en-US" sz="2800" b="1" dirty="0" smtClean="0"/>
          </a:p>
          <a:p>
            <a:pPr marL="514350" indent="-514350">
              <a:buClr>
                <a:schemeClr val="tx1"/>
              </a:buClr>
              <a:buSzPct val="100000"/>
              <a:buFont typeface="+mj-ea"/>
              <a:buAutoNum type="circleNumDbPlain"/>
            </a:pPr>
            <a:endParaRPr lang="ja-JP" altLang="en-US" sz="1000" dirty="0" smtClean="0"/>
          </a:p>
          <a:p>
            <a:pPr marL="514350" indent="-514350">
              <a:buClr>
                <a:schemeClr val="tx1"/>
              </a:buClr>
              <a:buSzPct val="100000"/>
              <a:buFont typeface="+mj-ea"/>
              <a:buAutoNum type="circleNumDbPlain"/>
            </a:pPr>
            <a:endParaRPr lang="ja-JP" altLang="en-US" sz="1000" dirty="0"/>
          </a:p>
          <a:p>
            <a:pPr marL="0" indent="0" algn="r">
              <a:buClr>
                <a:schemeClr val="tx1"/>
              </a:buClr>
              <a:buSzPct val="100000"/>
              <a:buNone/>
            </a:pPr>
            <a:r>
              <a:rPr lang="en-US" altLang="ja-JP" sz="2000" dirty="0" smtClean="0"/>
              <a:t>(</a:t>
            </a:r>
            <a:r>
              <a:rPr lang="ja-JP" altLang="en-US" sz="2000" dirty="0" smtClean="0"/>
              <a:t>星野安</a:t>
            </a:r>
            <a:r>
              <a:rPr lang="ja-JP" altLang="en-US" sz="2000" dirty="0"/>
              <a:t>三郎・小林孝輔著の</a:t>
            </a:r>
            <a:r>
              <a:rPr lang="en-US" altLang="ja-JP" sz="2000" dirty="0"/>
              <a:t>『</a:t>
            </a:r>
            <a:r>
              <a:rPr lang="ja-JP" altLang="en-US" sz="2000" dirty="0"/>
              <a:t>口語憲法</a:t>
            </a:r>
            <a:r>
              <a:rPr lang="en-US" altLang="ja-JP" sz="2000" dirty="0"/>
              <a:t>(</a:t>
            </a:r>
            <a:r>
              <a:rPr lang="ja-JP" altLang="en-US" sz="2000" dirty="0"/>
              <a:t>追補版</a:t>
            </a:r>
            <a:r>
              <a:rPr lang="en-US" altLang="ja-JP" sz="2000" dirty="0"/>
              <a:t>)』</a:t>
            </a:r>
            <a:r>
              <a:rPr lang="ja-JP" altLang="en-US" sz="2000" dirty="0" smtClean="0"/>
              <a:t>の</a:t>
            </a:r>
            <a:r>
              <a:rPr lang="en-US" altLang="ja-JP" sz="2000" dirty="0" smtClean="0"/>
              <a:t>p308</a:t>
            </a:r>
            <a:r>
              <a:rPr lang="ja-JP" altLang="en-US" sz="2000" dirty="0" smtClean="0"/>
              <a:t>から</a:t>
            </a:r>
            <a:r>
              <a:rPr lang="en-US" altLang="ja-JP" sz="2000" dirty="0" smtClean="0"/>
              <a:t>p310)</a:t>
            </a:r>
            <a:endParaRPr lang="ja-JP" altLang="ja-JP" sz="2000" dirty="0"/>
          </a:p>
          <a:p>
            <a:pPr>
              <a:buClr>
                <a:srgbClr val="92D050"/>
              </a:buClr>
            </a:pPr>
            <a:endParaRPr lang="ja-JP" altLang="en-US" sz="4400" dirty="0" smtClean="0"/>
          </a:p>
        </p:txBody>
      </p:sp>
    </p:spTree>
    <p:extLst>
      <p:ext uri="{BB962C8B-B14F-4D97-AF65-F5344CB8AC3E}">
        <p14:creationId xmlns:p14="http://schemas.microsoft.com/office/powerpoint/2010/main" val="23416743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32</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95288" y="44624"/>
            <a:ext cx="831215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4800" dirty="0" smtClean="0"/>
              <a:t/>
            </a:r>
            <a:br>
              <a:rPr lang="ja-JP" altLang="zh-CN" sz="4800" dirty="0" smtClean="0"/>
            </a:br>
            <a:r>
              <a:rPr lang="ja-JP" altLang="en-US" sz="4800" dirty="0" smtClean="0"/>
              <a:t>「憲法マジック」と</a:t>
            </a:r>
            <a:r>
              <a:rPr lang="ja-JP" altLang="en-US" sz="4800" b="1" dirty="0" smtClean="0">
                <a:effectLst>
                  <a:innerShdw blurRad="114300">
                    <a:prstClr val="black"/>
                  </a:innerShdw>
                </a:effectLst>
              </a:rPr>
              <a:t>定説</a:t>
            </a:r>
            <a:r>
              <a:rPr lang="ja-JP" altLang="en-US" sz="4800" b="1" dirty="0">
                <a:effectLst>
                  <a:innerShdw blurRad="114300">
                    <a:prstClr val="black"/>
                  </a:innerShdw>
                </a:effectLst>
              </a:rPr>
              <a:t>の問題点</a:t>
            </a:r>
            <a:r>
              <a:rPr lang="zh-CN" altLang="ja-JP" sz="4800" b="1" dirty="0" smtClean="0">
                <a:effectLst>
                  <a:innerShdw blurRad="114300">
                    <a:prstClr val="black"/>
                  </a:innerShdw>
                </a:effectLst>
              </a:rPr>
              <a:t/>
            </a:r>
            <a:br>
              <a:rPr lang="zh-CN" altLang="ja-JP" sz="4800" b="1" dirty="0" smtClean="0">
                <a:effectLst>
                  <a:innerShdw blurRad="114300">
                    <a:prstClr val="black"/>
                  </a:innerShdw>
                </a:effectLst>
              </a:rPr>
            </a:br>
            <a:endParaRPr lang="zh-CN" altLang="ja-JP" sz="4800" b="1" dirty="0" smtClean="0">
              <a:effectLst>
                <a:innerShdw blurRad="114300">
                  <a:prstClr val="black"/>
                </a:innerShdw>
              </a:effectLst>
            </a:endParaRPr>
          </a:p>
        </p:txBody>
      </p:sp>
      <p:sp>
        <p:nvSpPr>
          <p:cNvPr id="39941" name="コンテンツ プレースホルダー 2"/>
          <p:cNvSpPr>
            <a:spLocks noGrp="1" noChangeArrowheads="1"/>
          </p:cNvSpPr>
          <p:nvPr>
            <p:ph idx="4294967295"/>
          </p:nvPr>
        </p:nvSpPr>
        <p:spPr>
          <a:xfrm>
            <a:off x="539552" y="1340768"/>
            <a:ext cx="8167886" cy="4751387"/>
          </a:xfrm>
        </p:spPr>
        <p:txBody>
          <a:bodyPr/>
          <a:lstStyle/>
          <a:p>
            <a:pPr marL="514350" indent="-514350">
              <a:buClr>
                <a:schemeClr val="tx1"/>
              </a:buClr>
              <a:buSzPct val="100000"/>
              <a:buFont typeface="+mj-ea"/>
              <a:buAutoNum type="circleNumDbPlain"/>
            </a:pPr>
            <a:r>
              <a:rPr lang="ja-JP" altLang="en-US" sz="2800" b="1" dirty="0" smtClean="0"/>
              <a:t>「憲法マジック」とは、憲法内に明示的に使われている言葉と正反対、あるいは矛盾する解釈を行うことを指す。</a:t>
            </a:r>
          </a:p>
          <a:p>
            <a:pPr marL="514350" indent="-514350">
              <a:buClr>
                <a:schemeClr val="tx1"/>
              </a:buClr>
              <a:buSzPct val="100000"/>
              <a:buFont typeface="+mj-ea"/>
              <a:buAutoNum type="circleNumDbPlain"/>
            </a:pPr>
            <a:r>
              <a:rPr lang="en-US" altLang="ja-JP" sz="2800" b="1" dirty="0"/>
              <a:t>99</a:t>
            </a:r>
            <a:r>
              <a:rPr lang="ja-JP" altLang="en-US" sz="2800" b="1" dirty="0"/>
              <a:t>条</a:t>
            </a:r>
            <a:r>
              <a:rPr lang="ja-JP" altLang="en-US" sz="2800" b="1" dirty="0" smtClean="0"/>
              <a:t>解釈についての</a:t>
            </a:r>
            <a:r>
              <a:rPr lang="ja-JP" altLang="en-US" sz="2800" b="1" dirty="0"/>
              <a:t>定説</a:t>
            </a:r>
            <a:r>
              <a:rPr lang="ja-JP" altLang="en-US" sz="2800" b="1" dirty="0" smtClean="0"/>
              <a:t>は</a:t>
            </a:r>
            <a:r>
              <a:rPr lang="ja-JP" altLang="en-US" sz="2800" b="1" dirty="0"/>
              <a:t>「憲法マジック</a:t>
            </a:r>
            <a:r>
              <a:rPr lang="ja-JP" altLang="en-US" sz="2800" b="1" dirty="0" smtClean="0"/>
              <a:t>」</a:t>
            </a:r>
          </a:p>
          <a:p>
            <a:pPr marL="514350" indent="-514350">
              <a:buClr>
                <a:schemeClr val="tx1"/>
              </a:buClr>
              <a:buSzPct val="100000"/>
              <a:buFont typeface="+mj-ea"/>
              <a:buAutoNum type="circleNumDbPlain"/>
            </a:pPr>
            <a:r>
              <a:rPr lang="ja-JP" altLang="en-US" sz="2800" b="1" dirty="0" smtClean="0"/>
              <a:t>九大律の②「素読律」に従うと、「義務」はあくまでも義務である。</a:t>
            </a:r>
          </a:p>
          <a:p>
            <a:pPr marL="514350" indent="-514350">
              <a:buClr>
                <a:schemeClr val="tx1"/>
              </a:buClr>
              <a:buSzPct val="100000"/>
              <a:buFont typeface="+mj-ea"/>
              <a:buAutoNum type="circleNumDbPlain"/>
            </a:pPr>
            <a:r>
              <a:rPr lang="ja-JP" altLang="en-US" sz="2800" b="1" dirty="0" smtClean="0"/>
              <a:t>裁</a:t>
            </a:r>
            <a:r>
              <a:rPr lang="ja-JP" altLang="en-US" sz="2800" b="1" dirty="0"/>
              <a:t>判官は</a:t>
            </a:r>
            <a:r>
              <a:rPr lang="ja-JP" altLang="en-US" sz="2800" b="1" dirty="0" smtClean="0"/>
              <a:t>、</a:t>
            </a:r>
            <a:r>
              <a:rPr lang="en-US" altLang="ja-JP" sz="2800" b="1" dirty="0" smtClean="0"/>
              <a:t>99</a:t>
            </a:r>
            <a:r>
              <a:rPr lang="ja-JP" altLang="en-US" sz="2800" b="1" dirty="0" smtClean="0"/>
              <a:t>条によって「憲法遵守義務」を課せられている。その裁判官が、「自分が課せられているのは、法的義務ではない」と判断するのは、被告が判決を書くことと同じではないか。</a:t>
            </a:r>
          </a:p>
          <a:p>
            <a:pPr>
              <a:buClr>
                <a:srgbClr val="92D050"/>
              </a:buClr>
            </a:pPr>
            <a:endParaRPr lang="ja-JP" altLang="en-US" sz="4400" dirty="0" smtClean="0"/>
          </a:p>
        </p:txBody>
      </p:sp>
    </p:spTree>
    <p:extLst>
      <p:ext uri="{BB962C8B-B14F-4D97-AF65-F5344CB8AC3E}">
        <p14:creationId xmlns:p14="http://schemas.microsoft.com/office/powerpoint/2010/main" val="30864916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33</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95288" y="44624"/>
            <a:ext cx="831215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4800" dirty="0" smtClean="0"/>
              <a:t/>
            </a:r>
            <a:br>
              <a:rPr lang="ja-JP" altLang="zh-CN" sz="4800" dirty="0" smtClean="0"/>
            </a:br>
            <a:r>
              <a:rPr lang="ja-JP" altLang="en-US" sz="4800" b="1" dirty="0" smtClean="0">
                <a:effectLst>
                  <a:innerShdw blurRad="114300">
                    <a:prstClr val="black"/>
                  </a:innerShdw>
                </a:effectLst>
              </a:rPr>
              <a:t>定説</a:t>
            </a:r>
            <a:r>
              <a:rPr lang="ja-JP" altLang="en-US" sz="4800" b="1" dirty="0">
                <a:effectLst>
                  <a:innerShdw blurRad="114300">
                    <a:prstClr val="black"/>
                  </a:innerShdw>
                </a:effectLst>
              </a:rPr>
              <a:t>の</a:t>
            </a:r>
            <a:r>
              <a:rPr lang="ja-JP" altLang="en-US" sz="4800" b="1" dirty="0" smtClean="0">
                <a:effectLst>
                  <a:innerShdw blurRad="114300">
                    <a:prstClr val="black"/>
                  </a:innerShdw>
                </a:effectLst>
              </a:rPr>
              <a:t>問題点　</a:t>
            </a:r>
            <a:r>
              <a:rPr lang="en-US" altLang="ja-JP" sz="4800" b="1" dirty="0" smtClean="0">
                <a:effectLst>
                  <a:innerShdw blurRad="114300">
                    <a:prstClr val="black"/>
                  </a:innerShdw>
                </a:effectLst>
              </a:rPr>
              <a:t>(2)</a:t>
            </a:r>
            <a:r>
              <a:rPr lang="zh-CN" altLang="ja-JP" sz="4800" b="1" dirty="0" smtClean="0">
                <a:effectLst>
                  <a:innerShdw blurRad="114300">
                    <a:prstClr val="black"/>
                  </a:innerShdw>
                </a:effectLst>
              </a:rPr>
              <a:t/>
            </a:r>
            <a:br>
              <a:rPr lang="zh-CN" altLang="ja-JP" sz="4800" b="1" dirty="0" smtClean="0">
                <a:effectLst>
                  <a:innerShdw blurRad="114300">
                    <a:prstClr val="black"/>
                  </a:innerShdw>
                </a:effectLst>
              </a:rPr>
            </a:br>
            <a:endParaRPr lang="zh-CN" altLang="ja-JP" sz="4800" b="1" dirty="0" smtClean="0">
              <a:effectLst>
                <a:innerShdw blurRad="114300">
                  <a:prstClr val="black"/>
                </a:innerShdw>
              </a:effectLst>
            </a:endParaRPr>
          </a:p>
        </p:txBody>
      </p:sp>
      <p:sp>
        <p:nvSpPr>
          <p:cNvPr id="39941" name="コンテンツ プレースホルダー 2"/>
          <p:cNvSpPr>
            <a:spLocks noGrp="1" noChangeArrowheads="1"/>
          </p:cNvSpPr>
          <p:nvPr>
            <p:ph idx="4294967295"/>
          </p:nvPr>
        </p:nvSpPr>
        <p:spPr>
          <a:xfrm>
            <a:off x="539552" y="1340768"/>
            <a:ext cx="8167886" cy="4751387"/>
          </a:xfrm>
        </p:spPr>
        <p:txBody>
          <a:bodyPr/>
          <a:lstStyle/>
          <a:p>
            <a:pPr marL="514350" indent="-514350">
              <a:buClr>
                <a:schemeClr val="tx1"/>
              </a:buClr>
              <a:buSzPct val="100000"/>
              <a:buFont typeface="+mj-ea"/>
              <a:buAutoNum type="circleNumDbPlain" startAt="5"/>
            </a:pPr>
            <a:r>
              <a:rPr lang="ja-JP" altLang="en-US" b="1" dirty="0"/>
              <a:t>　「国民の総意」によって、天皇に対して唯一の「明示的義務」として課されている</a:t>
            </a:r>
            <a:r>
              <a:rPr lang="en-US" altLang="ja-JP" b="1" dirty="0"/>
              <a:t>99</a:t>
            </a:r>
            <a:r>
              <a:rPr lang="ja-JP" altLang="en-US" b="1" dirty="0"/>
              <a:t>条を、「総意」には満たない存在が変えることはできない</a:t>
            </a:r>
            <a:r>
              <a:rPr lang="ja-JP" altLang="en-US" b="1" dirty="0" smtClean="0"/>
              <a:t>。</a:t>
            </a:r>
          </a:p>
          <a:p>
            <a:pPr marL="514350" indent="-514350">
              <a:buClr>
                <a:schemeClr val="tx1"/>
              </a:buClr>
              <a:buSzPct val="100000"/>
              <a:buFont typeface="+mj-ea"/>
              <a:buAutoNum type="circleNumDbPlain" startAt="5"/>
            </a:pPr>
            <a:r>
              <a:rPr lang="ja-JP" altLang="en-US" b="1" dirty="0" smtClean="0"/>
              <a:t>憲法中に「義務」という言葉が使われている条項は</a:t>
            </a:r>
            <a:r>
              <a:rPr lang="en-US" altLang="ja-JP" b="1" dirty="0" smtClean="0"/>
              <a:t>4</a:t>
            </a:r>
            <a:r>
              <a:rPr lang="ja-JP" altLang="en-US" b="1" dirty="0" smtClean="0"/>
              <a:t>つある。その内の、二つは「義務」で残りの二つが「義務」ではないのは、九大律の③「一意律」に反するだけでなく、解釈が恣意的であることを意味する。</a:t>
            </a:r>
          </a:p>
          <a:p>
            <a:pPr marL="0" indent="0">
              <a:buClr>
                <a:schemeClr val="tx1"/>
              </a:buClr>
              <a:buSzPct val="100000"/>
              <a:buNone/>
            </a:pPr>
            <a:r>
              <a:rPr lang="ja-JP" altLang="en-US" sz="2800" b="1" dirty="0" smtClean="0"/>
              <a:t>　</a:t>
            </a:r>
            <a:endParaRPr lang="ja-JP" altLang="en-US" sz="4400" dirty="0" smtClean="0"/>
          </a:p>
        </p:txBody>
      </p:sp>
    </p:spTree>
    <p:extLst>
      <p:ext uri="{BB962C8B-B14F-4D97-AF65-F5344CB8AC3E}">
        <p14:creationId xmlns:p14="http://schemas.microsoft.com/office/powerpoint/2010/main" val="40551266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34</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95288" y="44624"/>
            <a:ext cx="831215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4800" dirty="0" smtClean="0"/>
              <a:t/>
            </a:r>
            <a:br>
              <a:rPr lang="ja-JP" altLang="zh-CN" sz="4800" dirty="0" smtClean="0"/>
            </a:br>
            <a:r>
              <a:rPr lang="ja-JP" altLang="en-US" sz="4800" dirty="0" smtClean="0"/>
              <a:t>しかし「憲法マジック」が</a:t>
            </a:r>
            <a:r>
              <a:rPr lang="ja-JP" altLang="en-US" sz="4800" b="1" dirty="0" smtClean="0">
                <a:effectLst>
                  <a:innerShdw blurRad="114300">
                    <a:prstClr val="black"/>
                  </a:innerShdw>
                </a:effectLst>
              </a:rPr>
              <a:t>定説</a:t>
            </a:r>
            <a:r>
              <a:rPr lang="zh-CN" altLang="ja-JP" sz="4800" b="1" dirty="0" smtClean="0">
                <a:effectLst>
                  <a:innerShdw blurRad="114300">
                    <a:prstClr val="black"/>
                  </a:innerShdw>
                </a:effectLst>
              </a:rPr>
              <a:t/>
            </a:r>
            <a:br>
              <a:rPr lang="zh-CN" altLang="ja-JP" sz="4800" b="1" dirty="0" smtClean="0">
                <a:effectLst>
                  <a:innerShdw blurRad="114300">
                    <a:prstClr val="black"/>
                  </a:innerShdw>
                </a:effectLst>
              </a:rPr>
            </a:br>
            <a:endParaRPr lang="zh-CN" altLang="ja-JP" sz="4800" b="1" dirty="0" smtClean="0">
              <a:effectLst>
                <a:innerShdw blurRad="114300">
                  <a:prstClr val="black"/>
                </a:innerShdw>
              </a:effectLst>
            </a:endParaRPr>
          </a:p>
        </p:txBody>
      </p:sp>
      <p:sp>
        <p:nvSpPr>
          <p:cNvPr id="39941" name="コンテンツ プレースホルダー 2"/>
          <p:cNvSpPr>
            <a:spLocks noGrp="1" noChangeArrowheads="1"/>
          </p:cNvSpPr>
          <p:nvPr>
            <p:ph idx="4294967295"/>
          </p:nvPr>
        </p:nvSpPr>
        <p:spPr>
          <a:xfrm>
            <a:off x="539552" y="1485925"/>
            <a:ext cx="8167886" cy="4751387"/>
          </a:xfrm>
        </p:spPr>
        <p:txBody>
          <a:bodyPr/>
          <a:lstStyle/>
          <a:p>
            <a:pPr marL="0" indent="0" algn="ctr">
              <a:buClr>
                <a:schemeClr val="tx1"/>
              </a:buClr>
              <a:buSzPct val="100000"/>
              <a:buNone/>
            </a:pPr>
            <a:r>
              <a:rPr lang="ja-JP" altLang="en-US" sz="4400" b="1" dirty="0" smtClean="0">
                <a:solidFill>
                  <a:srgbClr val="FFFF00"/>
                </a:solidFill>
              </a:rPr>
              <a:t>「解釈改憲」もその他の改変も</a:t>
            </a:r>
            <a:endParaRPr lang="en-US" altLang="ja-JP" sz="4400" b="1" dirty="0" smtClean="0">
              <a:solidFill>
                <a:srgbClr val="FFFF00"/>
              </a:solidFill>
            </a:endParaRPr>
          </a:p>
          <a:p>
            <a:pPr marL="0" indent="0">
              <a:buClr>
                <a:schemeClr val="tx1"/>
              </a:buClr>
              <a:buSzPct val="100000"/>
              <a:buNone/>
            </a:pPr>
            <a:endParaRPr lang="en-US" altLang="ja-JP" sz="4400" b="1" dirty="0">
              <a:solidFill>
                <a:srgbClr val="FFFF00"/>
              </a:solidFill>
            </a:endParaRPr>
          </a:p>
          <a:p>
            <a:pPr marL="0" indent="0" algn="ctr">
              <a:buClr>
                <a:schemeClr val="tx1"/>
              </a:buClr>
              <a:buSzPct val="100000"/>
              <a:buNone/>
            </a:pPr>
            <a:r>
              <a:rPr lang="ja-JP" altLang="en-US" sz="5400" b="1" u="sng" dirty="0" smtClean="0">
                <a:solidFill>
                  <a:srgbClr val="FFFF00"/>
                </a:solidFill>
              </a:rPr>
              <a:t>「憲法違反」にはならない</a:t>
            </a:r>
            <a:endParaRPr lang="en-US" altLang="ja-JP" sz="5400" b="1" u="sng" dirty="0" smtClean="0">
              <a:solidFill>
                <a:srgbClr val="FFFF00"/>
              </a:solidFill>
            </a:endParaRPr>
          </a:p>
          <a:p>
            <a:pPr marL="0" indent="0" algn="ctr">
              <a:buClr>
                <a:schemeClr val="tx1"/>
              </a:buClr>
              <a:buSzPct val="100000"/>
              <a:buNone/>
            </a:pPr>
            <a:endParaRPr lang="en-US" altLang="ja-JP" sz="4400" b="1" dirty="0" smtClean="0">
              <a:solidFill>
                <a:srgbClr val="FFFF00"/>
              </a:solidFill>
            </a:endParaRPr>
          </a:p>
          <a:p>
            <a:pPr marL="0" indent="0" algn="ctr">
              <a:buClr>
                <a:schemeClr val="tx1"/>
              </a:buClr>
              <a:buSzPct val="100000"/>
              <a:buNone/>
            </a:pPr>
            <a:r>
              <a:rPr lang="ja-JP" altLang="en-US" sz="4400" b="1" dirty="0" smtClean="0">
                <a:solidFill>
                  <a:srgbClr val="FFFF00"/>
                </a:solidFill>
              </a:rPr>
              <a:t>と日常的に囁かれていたら</a:t>
            </a:r>
            <a:r>
              <a:rPr lang="en-US" altLang="ja-JP" sz="4400" b="1" dirty="0" smtClean="0">
                <a:solidFill>
                  <a:srgbClr val="FFFF00"/>
                </a:solidFill>
              </a:rPr>
              <a:t>?</a:t>
            </a:r>
            <a:endParaRPr lang="ja-JP" altLang="en-US" sz="4400" b="1" dirty="0" smtClean="0">
              <a:solidFill>
                <a:srgbClr val="FFFF00"/>
              </a:solidFill>
            </a:endParaRPr>
          </a:p>
          <a:p>
            <a:pPr>
              <a:buClr>
                <a:srgbClr val="92D050"/>
              </a:buClr>
            </a:pPr>
            <a:endParaRPr lang="ja-JP" altLang="en-US" sz="4400" dirty="0" smtClean="0">
              <a:solidFill>
                <a:srgbClr val="FFFF00"/>
              </a:solidFill>
            </a:endParaRPr>
          </a:p>
        </p:txBody>
      </p:sp>
    </p:spTree>
    <p:extLst>
      <p:ext uri="{BB962C8B-B14F-4D97-AF65-F5344CB8AC3E}">
        <p14:creationId xmlns:p14="http://schemas.microsoft.com/office/powerpoint/2010/main" val="349773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9941">
                                            <p:txEl>
                                              <p:pRg st="2" end="2"/>
                                            </p:txEl>
                                          </p:spTgt>
                                        </p:tgtEl>
                                        <p:attrNameLst>
                                          <p:attrName>style.visibility</p:attrName>
                                        </p:attrNameLst>
                                      </p:cBhvr>
                                      <p:to>
                                        <p:strVal val="visible"/>
                                      </p:to>
                                    </p:set>
                                    <p:animEffect transition="in" filter="fade">
                                      <p:cBhvr>
                                        <p:cTn id="7" dur="2000"/>
                                        <p:tgtEl>
                                          <p:spTgt spid="39941">
                                            <p:txEl>
                                              <p:pRg st="2" end="2"/>
                                            </p:txEl>
                                          </p:spTgt>
                                        </p:tgtEl>
                                      </p:cBhvr>
                                    </p:animEffect>
                                    <p:anim calcmode="lin" valueType="num">
                                      <p:cBhvr>
                                        <p:cTn id="8" dur="2000" fill="hold"/>
                                        <p:tgtEl>
                                          <p:spTgt spid="39941">
                                            <p:txEl>
                                              <p:pRg st="2" end="2"/>
                                            </p:txEl>
                                          </p:spTgt>
                                        </p:tgtEl>
                                        <p:attrNameLst>
                                          <p:attrName>ppt_w</p:attrName>
                                        </p:attrNameLst>
                                      </p:cBhvr>
                                      <p:tavLst>
                                        <p:tav tm="0" fmla="#ppt_w*sin(2.5*pi*$)">
                                          <p:val>
                                            <p:fltVal val="0"/>
                                          </p:val>
                                        </p:tav>
                                        <p:tav tm="100000">
                                          <p:val>
                                            <p:fltVal val="1"/>
                                          </p:val>
                                        </p:tav>
                                      </p:tavLst>
                                    </p:anim>
                                    <p:anim calcmode="lin" valueType="num">
                                      <p:cBhvr>
                                        <p:cTn id="9" dur="2000" fill="hold"/>
                                        <p:tgtEl>
                                          <p:spTgt spid="39941">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35</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519113" y="1669937"/>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107504" y="146144"/>
            <a:ext cx="8856984" cy="1266632"/>
          </a:xfrm>
        </p:spPr>
        <p:txBody>
          <a:bodyPr>
            <a:scene3d>
              <a:camera prst="orthographicFront"/>
              <a:lightRig rig="threePt" dir="t"/>
            </a:scene3d>
            <a:sp3d extrusionH="57150">
              <a:bevelT w="38100" h="38100" prst="angle"/>
            </a:sp3d>
          </a:bodyPr>
          <a:lstStyle/>
          <a:p>
            <a:r>
              <a:rPr lang="ja-JP" altLang="en-US" sz="5400" dirty="0" smtClean="0">
                <a:effectLst>
                  <a:glow rad="101600">
                    <a:schemeClr val="accent2">
                      <a:satMod val="175000"/>
                      <a:alpha val="40000"/>
                    </a:schemeClr>
                  </a:glow>
                </a:effectLst>
              </a:rPr>
              <a:t>新たな実効性のある政治目標</a:t>
            </a:r>
            <a:endParaRPr lang="zh-CN" altLang="ja-JP" sz="5400" dirty="0" smtClean="0">
              <a:effectLst>
                <a:glow rad="101600">
                  <a:schemeClr val="accent2">
                    <a:satMod val="175000"/>
                    <a:alpha val="40000"/>
                  </a:schemeClr>
                </a:glow>
              </a:effectLst>
            </a:endParaRPr>
          </a:p>
        </p:txBody>
      </p:sp>
      <p:sp>
        <p:nvSpPr>
          <p:cNvPr id="39941" name="コンテンツ プレースホルダー 2"/>
          <p:cNvSpPr>
            <a:spLocks noGrp="1" noChangeArrowheads="1"/>
          </p:cNvSpPr>
          <p:nvPr>
            <p:ph idx="4294967295"/>
          </p:nvPr>
        </p:nvSpPr>
        <p:spPr>
          <a:xfrm>
            <a:off x="660512" y="1682800"/>
            <a:ext cx="8311912" cy="4625925"/>
          </a:xfrm>
        </p:spPr>
        <p:txBody>
          <a:bodyPr/>
          <a:lstStyle/>
          <a:p>
            <a:pPr>
              <a:buClr>
                <a:srgbClr val="92D050"/>
              </a:buClr>
            </a:pPr>
            <a:endParaRPr lang="ja-JP" altLang="en-US" sz="4400" b="1" dirty="0" smtClean="0"/>
          </a:p>
          <a:p>
            <a:pPr marL="0" indent="0" algn="ctr">
              <a:buClr>
                <a:srgbClr val="92D050"/>
              </a:buClr>
              <a:buNone/>
            </a:pPr>
            <a:r>
              <a:rPr lang="en-US" altLang="ja-JP" sz="4400" b="1" dirty="0" smtClean="0"/>
              <a:t>99</a:t>
            </a:r>
            <a:r>
              <a:rPr lang="ja-JP" altLang="en-US" sz="4400" b="1" dirty="0" smtClean="0"/>
              <a:t>条を</a:t>
            </a:r>
          </a:p>
          <a:p>
            <a:pPr marL="0" indent="0">
              <a:buClr>
                <a:srgbClr val="92D050"/>
              </a:buClr>
              <a:buNone/>
            </a:pPr>
            <a:endParaRPr lang="ja-JP" altLang="en-US" sz="4400" b="1" dirty="0" smtClean="0"/>
          </a:p>
          <a:p>
            <a:pPr marL="0" indent="0" algn="ctr">
              <a:buClr>
                <a:srgbClr val="92D050"/>
              </a:buClr>
              <a:buNone/>
            </a:pPr>
            <a:r>
              <a:rPr lang="ja-JP" altLang="en-US" sz="4400" b="1" dirty="0" smtClean="0"/>
              <a:t>法律的義務規定として再生させる</a:t>
            </a:r>
          </a:p>
          <a:p>
            <a:pPr marL="0" indent="0">
              <a:buClr>
                <a:srgbClr val="92D050"/>
              </a:buClr>
              <a:buNone/>
            </a:pPr>
            <a:endParaRPr lang="ja-JP" altLang="en-US" sz="4400" b="1" dirty="0" smtClean="0"/>
          </a:p>
          <a:p>
            <a:pPr marL="0" indent="0" algn="r">
              <a:buClr>
                <a:srgbClr val="92D050"/>
              </a:buClr>
              <a:buNone/>
            </a:pPr>
            <a:endParaRPr lang="ja-JP" altLang="en-US" sz="2800" b="1" dirty="0" smtClean="0"/>
          </a:p>
          <a:p>
            <a:pPr marL="0" indent="0" algn="r">
              <a:buClr>
                <a:srgbClr val="92D050"/>
              </a:buClr>
              <a:buNone/>
            </a:pPr>
            <a:endParaRPr lang="ja-JP" altLang="en-US" sz="2800" b="1" dirty="0" smtClean="0"/>
          </a:p>
          <a:p>
            <a:pPr marL="0" indent="0">
              <a:buClr>
                <a:srgbClr val="92D050"/>
              </a:buClr>
              <a:buNone/>
            </a:pPr>
            <a:endParaRPr lang="ja-JP" altLang="en-US" sz="4400" b="1" dirty="0" smtClean="0"/>
          </a:p>
          <a:p>
            <a:pPr marL="0" indent="0">
              <a:buClr>
                <a:srgbClr val="92D050"/>
              </a:buClr>
              <a:buNone/>
            </a:pPr>
            <a:endParaRPr lang="ja-JP" altLang="ja-JP" sz="4400" dirty="0"/>
          </a:p>
          <a:p>
            <a:pPr>
              <a:buClr>
                <a:srgbClr val="92D050"/>
              </a:buClr>
            </a:pPr>
            <a:endParaRPr lang="ja-JP" altLang="en-US" sz="4400" dirty="0" smtClean="0"/>
          </a:p>
        </p:txBody>
      </p:sp>
    </p:spTree>
    <p:extLst>
      <p:ext uri="{BB962C8B-B14F-4D97-AF65-F5344CB8AC3E}">
        <p14:creationId xmlns:p14="http://schemas.microsoft.com/office/powerpoint/2010/main" val="36121313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07504" y="2420888"/>
            <a:ext cx="8856983" cy="792088"/>
          </a:xfrm>
          <a:ln w="25400" cap="flat">
            <a:solidFill>
              <a:srgbClr val="92D050"/>
            </a:solidFill>
            <a:miter lim="800000"/>
            <a:headEnd/>
            <a:tailEnd/>
          </a:ln>
        </p:spPr>
        <p:txBody>
          <a:bodyPr anchor="b"/>
          <a:lstStyle/>
          <a:p>
            <a:r>
              <a:rPr lang="ja-JP" altLang="en-US" b="1" dirty="0" smtClean="0">
                <a:latin typeface="Times New Roman" pitchFamily="18" charset="0"/>
                <a:sym typeface="Times New Roman" pitchFamily="18" charset="0"/>
              </a:rPr>
              <a:t>天皇が憲法遵守義務違反を犯したら</a:t>
            </a:r>
          </a:p>
        </p:txBody>
      </p:sp>
      <p:sp>
        <p:nvSpPr>
          <p:cNvPr id="175108" name="サブタイトル 5"/>
          <p:cNvSpPr>
            <a:spLocks noGrp="1" noChangeArrowheads="1"/>
          </p:cNvSpPr>
          <p:nvPr>
            <p:ph type="subTitle" idx="4294967295"/>
          </p:nvPr>
        </p:nvSpPr>
        <p:spPr>
          <a:xfrm>
            <a:off x="107950" y="4581128"/>
            <a:ext cx="8928100" cy="1152128"/>
          </a:xfrm>
        </p:spPr>
        <p:txBody>
          <a:bodyPr lIns="92075" tIns="46038" rIns="92075" bIns="46038" anchor="ctr"/>
          <a:lstStyle/>
          <a:p>
            <a:pPr marL="0" indent="0" algn="ctr">
              <a:buFont typeface="Wingdings" pitchFamily="2" charset="2"/>
              <a:buNone/>
            </a:pPr>
            <a:endParaRPr lang="en-US" altLang="ja-JP" sz="4000" dirty="0" smtClean="0">
              <a:solidFill>
                <a:srgbClr val="92D050"/>
              </a:solidFill>
            </a:endParaRPr>
          </a:p>
          <a:p>
            <a:pPr marL="0" indent="0" algn="ctr">
              <a:buFont typeface="Wingdings" pitchFamily="2" charset="2"/>
              <a:buNone/>
            </a:pPr>
            <a:r>
              <a:rPr lang="ja-JP" altLang="en-US" sz="4000" dirty="0" smtClean="0">
                <a:solidFill>
                  <a:srgbClr val="92D050"/>
                </a:solidFill>
              </a:rPr>
              <a:t>－－論理的可能性についての検証</a:t>
            </a:r>
            <a:r>
              <a:rPr lang="en-US" altLang="ja-JP" sz="4000" dirty="0" smtClean="0">
                <a:solidFill>
                  <a:srgbClr val="92D050"/>
                </a:solidFill>
              </a:rPr>
              <a:t>――</a:t>
            </a:r>
          </a:p>
          <a:p>
            <a:pPr marL="0" indent="0" algn="ctr">
              <a:buFont typeface="Wingdings" pitchFamily="2" charset="2"/>
              <a:buNone/>
            </a:pPr>
            <a:endParaRPr lang="ja-JP" altLang="en-US" sz="4000" dirty="0" smtClean="0">
              <a:solidFill>
                <a:srgbClr val="92D050"/>
              </a:solidFill>
            </a:endParaRPr>
          </a:p>
          <a:p>
            <a:pPr marL="0" indent="0" algn="ctr">
              <a:buFont typeface="Wingdings" pitchFamily="2" charset="2"/>
              <a:buNone/>
            </a:pPr>
            <a:endParaRPr lang="ja-JP" altLang="en-US" sz="4000" dirty="0" smtClean="0">
              <a:solidFill>
                <a:srgbClr val="92D050"/>
              </a:solidFill>
            </a:endParaRPr>
          </a:p>
        </p:txBody>
      </p:sp>
    </p:spTree>
    <p:extLst>
      <p:ext uri="{BB962C8B-B14F-4D97-AF65-F5344CB8AC3E}">
        <p14:creationId xmlns:p14="http://schemas.microsoft.com/office/powerpoint/2010/main" val="28914032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37</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95288" y="44624"/>
            <a:ext cx="831215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5400" b="1" dirty="0" smtClean="0">
                <a:effectLst>
                  <a:outerShdw blurRad="38100" dist="38100" dir="2700000" algn="tl">
                    <a:srgbClr val="000000">
                      <a:alpha val="43137"/>
                    </a:srgbClr>
                  </a:outerShdw>
                </a:effectLst>
              </a:rPr>
              <a:t/>
            </a:r>
            <a:br>
              <a:rPr lang="ja-JP" altLang="zh-CN" sz="5400" b="1" dirty="0" smtClean="0">
                <a:effectLst>
                  <a:outerShdw blurRad="38100" dist="38100" dir="2700000" algn="tl">
                    <a:srgbClr val="000000">
                      <a:alpha val="43137"/>
                    </a:srgbClr>
                  </a:outerShdw>
                </a:effectLst>
              </a:rPr>
            </a:br>
            <a:r>
              <a:rPr lang="ja-JP" altLang="en-US" sz="5400" b="1" dirty="0" smtClean="0">
                <a:effectLst>
                  <a:outerShdw blurRad="38100" dist="38100" dir="2700000" algn="tl">
                    <a:srgbClr val="000000">
                      <a:alpha val="43137"/>
                    </a:srgbClr>
                  </a:outerShdw>
                </a:effectLst>
              </a:rPr>
              <a:t>皇室と「憲法遵守義務」</a:t>
            </a:r>
            <a:r>
              <a:rPr lang="zh-CN" altLang="ja-JP" sz="5400" b="1" dirty="0" smtClean="0">
                <a:effectLst>
                  <a:outerShdw blurRad="38100" dist="38100" dir="2700000" algn="tl">
                    <a:srgbClr val="000000">
                      <a:alpha val="43137"/>
                    </a:srgbClr>
                  </a:outerShdw>
                </a:effectLst>
              </a:rPr>
              <a:t/>
            </a:r>
            <a:br>
              <a:rPr lang="zh-CN" altLang="ja-JP" sz="5400" b="1" dirty="0" smtClean="0">
                <a:effectLst>
                  <a:outerShdw blurRad="38100" dist="38100" dir="2700000" algn="tl">
                    <a:srgbClr val="000000">
                      <a:alpha val="43137"/>
                    </a:srgbClr>
                  </a:outerShdw>
                </a:effectLst>
              </a:rPr>
            </a:br>
            <a:endParaRPr lang="zh-CN" altLang="ja-JP" sz="54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539552" y="1340768"/>
            <a:ext cx="8167886" cy="4751387"/>
          </a:xfrm>
        </p:spPr>
        <p:txBody>
          <a:bodyPr/>
          <a:lstStyle/>
          <a:p>
            <a:pPr marL="514350" indent="-514350">
              <a:buClr>
                <a:schemeClr val="tx1"/>
              </a:buClr>
              <a:buSzPct val="100000"/>
              <a:buFont typeface="+mj-ea"/>
              <a:buAutoNum type="circleNumDbPlain"/>
            </a:pPr>
            <a:r>
              <a:rPr lang="ja-JP" altLang="en-US" sz="2800" b="1" dirty="0" smtClean="0"/>
              <a:t>上皇夫妻は、「憲法遵守義務」を果している ⇦ 平成元年の「朝見の儀」における言葉</a:t>
            </a:r>
          </a:p>
          <a:p>
            <a:pPr marL="514350" indent="-514350">
              <a:buClr>
                <a:schemeClr val="tx1"/>
              </a:buClr>
              <a:buSzPct val="100000"/>
              <a:buFont typeface="+mj-ea"/>
              <a:buAutoNum type="circleNumDbPlain"/>
            </a:pPr>
            <a:r>
              <a:rPr lang="ja-JP" altLang="en-US" sz="2800" b="1" dirty="0" smtClean="0"/>
              <a:t>天皇夫妻も「憲法遵守義務」を果している ⇦ 平成</a:t>
            </a:r>
            <a:r>
              <a:rPr lang="en-US" altLang="ja-JP" sz="2800" b="1" dirty="0" smtClean="0"/>
              <a:t>26</a:t>
            </a:r>
            <a:r>
              <a:rPr lang="ja-JP" altLang="en-US" sz="2800" b="1" dirty="0" smtClean="0"/>
              <a:t>年の誕生日に際しての皇太子時代の記者会見</a:t>
            </a:r>
          </a:p>
          <a:p>
            <a:pPr marL="514350" indent="-514350">
              <a:buClr>
                <a:schemeClr val="tx1"/>
              </a:buClr>
              <a:buSzPct val="100000"/>
              <a:buFont typeface="+mj-ea"/>
              <a:buAutoNum type="circleNumDbPlain"/>
            </a:pPr>
            <a:r>
              <a:rPr lang="ja-JP" altLang="en-US" sz="2800" b="1" dirty="0"/>
              <a:t>秋篠宮</a:t>
            </a:r>
            <a:r>
              <a:rPr lang="ja-JP" altLang="en-US" sz="2800" b="1" dirty="0" smtClean="0"/>
              <a:t>も</a:t>
            </a:r>
            <a:r>
              <a:rPr lang="ja-JP" altLang="en-US" sz="2800" b="1" dirty="0"/>
              <a:t>「憲法遵守義務</a:t>
            </a:r>
            <a:r>
              <a:rPr lang="ja-JP" altLang="en-US" sz="2800" b="1" dirty="0" smtClean="0"/>
              <a:t>」</a:t>
            </a:r>
            <a:r>
              <a:rPr lang="ja-JP" altLang="en-US" sz="2800" b="1" dirty="0"/>
              <a:t>を果して</a:t>
            </a:r>
            <a:r>
              <a:rPr lang="ja-JP" altLang="en-US" sz="2800" b="1" dirty="0" smtClean="0"/>
              <a:t>いる ⇦ </a:t>
            </a:r>
            <a:r>
              <a:rPr lang="en-US" altLang="ja-JP" sz="2800" b="1" dirty="0"/>
              <a:t>2018</a:t>
            </a:r>
            <a:r>
              <a:rPr lang="ja-JP" altLang="en-US" sz="2800" b="1" dirty="0"/>
              <a:t>年</a:t>
            </a:r>
            <a:r>
              <a:rPr lang="en-US" altLang="ja-JP" sz="2800" b="1" dirty="0"/>
              <a:t>11</a:t>
            </a:r>
            <a:r>
              <a:rPr lang="ja-JP" altLang="en-US" sz="2800" b="1" dirty="0"/>
              <a:t>月</a:t>
            </a:r>
            <a:r>
              <a:rPr lang="en-US" altLang="ja-JP" sz="2800" b="1" dirty="0"/>
              <a:t>22</a:t>
            </a:r>
            <a:r>
              <a:rPr lang="ja-JP" altLang="en-US" sz="2800" b="1" dirty="0"/>
              <a:t>日に行われた秋篠宮の記者</a:t>
            </a:r>
            <a:r>
              <a:rPr lang="ja-JP" altLang="en-US" sz="2800" b="1" dirty="0" smtClean="0"/>
              <a:t>会見</a:t>
            </a:r>
          </a:p>
          <a:p>
            <a:pPr marL="514350" indent="-514350">
              <a:buClr>
                <a:schemeClr val="tx1"/>
              </a:buClr>
              <a:buSzPct val="100000"/>
              <a:buFont typeface="+mj-ea"/>
              <a:buAutoNum type="circleNumDbPlain"/>
            </a:pPr>
            <a:endParaRPr lang="ja-JP" altLang="en-US" sz="2800" b="1" dirty="0"/>
          </a:p>
          <a:p>
            <a:pPr marL="514350" indent="-514350">
              <a:buClr>
                <a:schemeClr val="tx1"/>
              </a:buClr>
              <a:buSzPct val="100000"/>
              <a:buFont typeface="+mj-ea"/>
              <a:buAutoNum type="circleNumDbPlain"/>
            </a:pPr>
            <a:r>
              <a:rPr lang="ja-JP" altLang="en-US" sz="2800" b="1" dirty="0" smtClean="0"/>
              <a:t>しかし、天皇が「憲法遵守義務」違反を行うという</a:t>
            </a:r>
            <a:r>
              <a:rPr lang="ja-JP" altLang="en-US" sz="2800" b="1" u="sng" dirty="0" smtClean="0">
                <a:solidFill>
                  <a:srgbClr val="FFFF00"/>
                </a:solidFill>
              </a:rPr>
              <a:t>論理的可能性</a:t>
            </a:r>
            <a:r>
              <a:rPr lang="ja-JP" altLang="en-US" sz="2800" b="1" dirty="0" smtClean="0"/>
              <a:t>があるので、論理を重んじる立場からは、そのケースについても議論しておく必要がある。</a:t>
            </a:r>
          </a:p>
        </p:txBody>
      </p:sp>
    </p:spTree>
    <p:extLst>
      <p:ext uri="{BB962C8B-B14F-4D97-AF65-F5344CB8AC3E}">
        <p14:creationId xmlns:p14="http://schemas.microsoft.com/office/powerpoint/2010/main" val="4126514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9941">
                                            <p:txEl>
                                              <p:pRg st="4" end="4"/>
                                            </p:txEl>
                                          </p:spTgt>
                                        </p:tgtEl>
                                        <p:attrNameLst>
                                          <p:attrName>style.visibility</p:attrName>
                                        </p:attrNameLst>
                                      </p:cBhvr>
                                      <p:to>
                                        <p:strVal val="visible"/>
                                      </p:to>
                                    </p:set>
                                    <p:animEffect transition="in" filter="fade">
                                      <p:cBhvr>
                                        <p:cTn id="7" dur="1000"/>
                                        <p:tgtEl>
                                          <p:spTgt spid="39941">
                                            <p:txEl>
                                              <p:pRg st="4" end="4"/>
                                            </p:txEl>
                                          </p:spTgt>
                                        </p:tgtEl>
                                      </p:cBhvr>
                                    </p:animEffect>
                                    <p:anim calcmode="lin" valueType="num">
                                      <p:cBhvr>
                                        <p:cTn id="8" dur="1000" fill="hold"/>
                                        <p:tgtEl>
                                          <p:spTgt spid="39941">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994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38</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052736"/>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0" y="44624"/>
            <a:ext cx="914400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b="1" dirty="0" smtClean="0">
                <a:effectLst>
                  <a:outerShdw blurRad="38100" dist="38100" dir="2700000" algn="tl">
                    <a:srgbClr val="000000">
                      <a:alpha val="43137"/>
                    </a:srgbClr>
                  </a:outerShdw>
                </a:effectLst>
              </a:rPr>
              <a:t/>
            </a:r>
            <a:br>
              <a:rPr lang="ja-JP" altLang="zh-CN" b="1" dirty="0" smtClean="0">
                <a:effectLst>
                  <a:outerShdw blurRad="38100" dist="38100" dir="2700000" algn="tl">
                    <a:srgbClr val="000000">
                      <a:alpha val="43137"/>
                    </a:srgbClr>
                  </a:outerShdw>
                </a:effectLst>
              </a:rPr>
            </a:br>
            <a:r>
              <a:rPr lang="ja-JP" altLang="en-US" b="1" dirty="0" smtClean="0">
                <a:effectLst>
                  <a:outerShdw blurRad="38100" dist="38100" dir="2700000" algn="tl">
                    <a:srgbClr val="000000">
                      <a:alpha val="43137"/>
                    </a:srgbClr>
                  </a:outerShdw>
                </a:effectLst>
              </a:rPr>
              <a:t>天皇が「憲法遵守義務」違反をしたら</a:t>
            </a:r>
            <a:r>
              <a:rPr lang="zh-CN" altLang="ja-JP" b="1" dirty="0" smtClean="0">
                <a:effectLst>
                  <a:outerShdw blurRad="38100" dist="38100" dir="2700000" algn="tl">
                    <a:srgbClr val="000000">
                      <a:alpha val="43137"/>
                    </a:srgbClr>
                  </a:outerShdw>
                </a:effectLst>
              </a:rPr>
              <a:t/>
            </a:r>
            <a:br>
              <a:rPr lang="zh-CN" altLang="ja-JP" b="1" dirty="0" smtClean="0">
                <a:effectLst>
                  <a:outerShdw blurRad="38100" dist="38100" dir="2700000" algn="tl">
                    <a:srgbClr val="000000">
                      <a:alpha val="43137"/>
                    </a:srgbClr>
                  </a:outerShdw>
                </a:effectLst>
              </a:rPr>
            </a:br>
            <a:endParaRPr lang="zh-CN" altLang="ja-JP"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539552" y="1196752"/>
            <a:ext cx="8167886" cy="4751387"/>
          </a:xfrm>
        </p:spPr>
        <p:txBody>
          <a:bodyPr/>
          <a:lstStyle/>
          <a:p>
            <a:pPr>
              <a:buClr>
                <a:srgbClr val="92D050"/>
              </a:buClr>
              <a:buSzPct val="100000"/>
            </a:pPr>
            <a:r>
              <a:rPr lang="ja-JP" altLang="en-US" sz="2800" b="1" dirty="0" smtClean="0"/>
              <a:t>例えば、自衛隊を掌握して、絶対王制を敷くための「革命」を起したら</a:t>
            </a:r>
            <a:r>
              <a:rPr lang="en-US" altLang="ja-JP" sz="2800" b="1" dirty="0" smtClean="0"/>
              <a:t>?   </a:t>
            </a:r>
            <a:r>
              <a:rPr lang="en-US" altLang="ja-JP" sz="2000" b="1" dirty="0" smtClean="0"/>
              <a:t>(</a:t>
            </a:r>
            <a:r>
              <a:rPr lang="ja-JP" altLang="en-US" sz="2000" b="1" dirty="0" smtClean="0"/>
              <a:t>あくまでも論理的可能性レベルでの仮定</a:t>
            </a:r>
            <a:r>
              <a:rPr lang="en-US" altLang="ja-JP" sz="2000" b="1" dirty="0" smtClean="0"/>
              <a:t>)</a:t>
            </a:r>
            <a:endParaRPr lang="ja-JP" altLang="en-US" sz="2000" b="1" dirty="0" smtClean="0"/>
          </a:p>
          <a:p>
            <a:pPr>
              <a:buClr>
                <a:srgbClr val="92D050"/>
              </a:buClr>
              <a:buSzPct val="100000"/>
            </a:pPr>
            <a:r>
              <a:rPr lang="ja-JP" altLang="en-US" sz="2800" b="1" dirty="0"/>
              <a:t>これは</a:t>
            </a:r>
            <a:r>
              <a:rPr lang="ja-JP" altLang="en-US" sz="2800" b="1" dirty="0" smtClean="0"/>
              <a:t>、</a:t>
            </a:r>
            <a:r>
              <a:rPr lang="en-US" altLang="ja-JP" sz="2800" b="1" dirty="0" smtClean="0"/>
              <a:t>4</a:t>
            </a:r>
            <a:r>
              <a:rPr lang="ja-JP" altLang="en-US" sz="2800" b="1" dirty="0" smtClean="0"/>
              <a:t>条違反、かつ</a:t>
            </a:r>
            <a:r>
              <a:rPr lang="en-US" altLang="ja-JP" sz="2800" b="1" dirty="0" smtClean="0"/>
              <a:t>99</a:t>
            </a:r>
            <a:r>
              <a:rPr lang="ja-JP" altLang="en-US" sz="2800" b="1" dirty="0" smtClean="0"/>
              <a:t>条違反</a:t>
            </a:r>
          </a:p>
          <a:p>
            <a:pPr>
              <a:buClr>
                <a:srgbClr val="92D050"/>
              </a:buClr>
              <a:buSzPct val="100000"/>
            </a:pPr>
            <a:r>
              <a:rPr lang="ja-JP" altLang="en-US" sz="2800" b="1" dirty="0"/>
              <a:t>このような天皇</a:t>
            </a:r>
            <a:r>
              <a:rPr lang="ja-JP" altLang="en-US" sz="2800" b="1" dirty="0" smtClean="0"/>
              <a:t>の憲法遵守違反は、憲法の遵守を規定している</a:t>
            </a:r>
            <a:r>
              <a:rPr lang="en-US" altLang="ja-JP" sz="2800" b="1" dirty="0" smtClean="0"/>
              <a:t>99</a:t>
            </a:r>
            <a:r>
              <a:rPr lang="ja-JP" altLang="en-US" sz="2800" b="1" dirty="0" smtClean="0"/>
              <a:t>条違反であり、それは、</a:t>
            </a:r>
            <a:r>
              <a:rPr lang="en-US" altLang="ja-JP" sz="2800" b="1" dirty="0" smtClean="0"/>
              <a:t>99</a:t>
            </a:r>
            <a:r>
              <a:rPr lang="ja-JP" altLang="en-US" sz="2800" b="1" dirty="0" smtClean="0"/>
              <a:t>条の基礎にある「国民の総意」を否定することになる。</a:t>
            </a:r>
          </a:p>
          <a:p>
            <a:pPr>
              <a:buClr>
                <a:srgbClr val="92D050"/>
              </a:buClr>
              <a:buSzPct val="100000"/>
            </a:pPr>
            <a:r>
              <a:rPr lang="ja-JP" altLang="en-US" sz="2800" b="1" dirty="0" smtClean="0"/>
              <a:t>つまり、憲法そのそのものの存在が依拠してる「絶対性」の否定である。</a:t>
            </a:r>
          </a:p>
          <a:p>
            <a:pPr>
              <a:buClr>
                <a:srgbClr val="92D050"/>
              </a:buClr>
              <a:buSzPct val="100000"/>
            </a:pPr>
            <a:r>
              <a:rPr lang="ja-JP" altLang="en-US" sz="2800" b="1" dirty="0"/>
              <a:t>となると</a:t>
            </a:r>
            <a:r>
              <a:rPr lang="ja-JP" altLang="en-US" sz="2800" b="1" dirty="0" smtClean="0"/>
              <a:t>、</a:t>
            </a:r>
            <a:r>
              <a:rPr lang="ja-JP" altLang="en-US" sz="2800" b="1" dirty="0"/>
              <a:t>その「絶対性</a:t>
            </a:r>
            <a:r>
              <a:rPr lang="ja-JP" altLang="en-US" sz="2800" b="1" dirty="0" smtClean="0"/>
              <a:t>」</a:t>
            </a:r>
            <a:r>
              <a:rPr lang="ja-JP" altLang="en-US" sz="2800" b="1" dirty="0"/>
              <a:t>に</a:t>
            </a:r>
            <a:r>
              <a:rPr lang="ja-JP" altLang="en-US" sz="2800" b="1" dirty="0" smtClean="0"/>
              <a:t>のみ根拠を持つ天皇の地位そのものの否定にな</a:t>
            </a:r>
            <a:r>
              <a:rPr lang="ja-JP" altLang="en-US" sz="2800" b="1" dirty="0"/>
              <a:t>る</a:t>
            </a:r>
            <a:r>
              <a:rPr lang="ja-JP" altLang="en-US" sz="2800" b="1" dirty="0" smtClean="0"/>
              <a:t>。</a:t>
            </a:r>
          </a:p>
          <a:p>
            <a:pPr>
              <a:buClr>
                <a:srgbClr val="92D050"/>
              </a:buClr>
              <a:buSzPct val="100000"/>
            </a:pPr>
            <a:r>
              <a:rPr lang="ja-JP" altLang="en-US" sz="2800" b="1" dirty="0" smtClean="0"/>
              <a:t>天皇</a:t>
            </a:r>
            <a:r>
              <a:rPr lang="ja-JP" altLang="en-US" sz="2800" b="1" dirty="0"/>
              <a:t>位</a:t>
            </a:r>
            <a:r>
              <a:rPr lang="ja-JP" altLang="en-US" sz="2800" b="1" dirty="0" smtClean="0"/>
              <a:t>は</a:t>
            </a:r>
            <a:r>
              <a:rPr lang="ja-JP" altLang="en-US" sz="2800" b="1" dirty="0"/>
              <a:t>剥奪されなくてはならない。</a:t>
            </a:r>
            <a:endParaRPr lang="ja-JP" altLang="en-US" sz="2800" b="1" dirty="0" smtClean="0"/>
          </a:p>
          <a:p>
            <a:pPr>
              <a:buClr>
                <a:srgbClr val="92D050"/>
              </a:buClr>
              <a:buSzPct val="100000"/>
            </a:pPr>
            <a:endParaRPr lang="ja-JP" altLang="en-US" sz="2800" b="1" dirty="0" smtClean="0"/>
          </a:p>
        </p:txBody>
      </p:sp>
    </p:spTree>
    <p:extLst>
      <p:ext uri="{BB962C8B-B14F-4D97-AF65-F5344CB8AC3E}">
        <p14:creationId xmlns:p14="http://schemas.microsoft.com/office/powerpoint/2010/main" val="35909990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115616" y="1988840"/>
            <a:ext cx="7200800" cy="1440160"/>
          </a:xfrm>
          <a:ln w="25400" cap="flat">
            <a:solidFill>
              <a:srgbClr val="92D050"/>
            </a:solidFill>
            <a:miter lim="800000"/>
            <a:headEnd/>
            <a:tailEnd/>
          </a:ln>
        </p:spPr>
        <p:txBody>
          <a:bodyPr anchor="b"/>
          <a:lstStyle/>
          <a:p>
            <a:r>
              <a:rPr lang="ja-JP" altLang="en-US" b="1" dirty="0" smtClean="0">
                <a:latin typeface="Times New Roman" pitchFamily="18" charset="0"/>
                <a:sym typeface="Times New Roman" pitchFamily="18" charset="0"/>
              </a:rPr>
              <a:t>内閣・国会・裁判所が</a:t>
            </a:r>
            <a:br>
              <a:rPr lang="ja-JP" altLang="en-US" b="1" dirty="0" smtClean="0">
                <a:latin typeface="Times New Roman" pitchFamily="18" charset="0"/>
                <a:sym typeface="Times New Roman" pitchFamily="18" charset="0"/>
              </a:rPr>
            </a:br>
            <a:r>
              <a:rPr lang="ja-JP" altLang="en-US" b="1" dirty="0" smtClean="0">
                <a:latin typeface="Times New Roman" pitchFamily="18" charset="0"/>
                <a:sym typeface="Times New Roman" pitchFamily="18" charset="0"/>
              </a:rPr>
              <a:t>憲法遵守義務違反を犯したら</a:t>
            </a:r>
          </a:p>
        </p:txBody>
      </p:sp>
      <p:sp>
        <p:nvSpPr>
          <p:cNvPr id="175108" name="サブタイトル 5"/>
          <p:cNvSpPr>
            <a:spLocks noGrp="1" noChangeArrowheads="1"/>
          </p:cNvSpPr>
          <p:nvPr>
            <p:ph type="subTitle" idx="4294967295"/>
          </p:nvPr>
        </p:nvSpPr>
        <p:spPr>
          <a:xfrm>
            <a:off x="107950" y="4581128"/>
            <a:ext cx="8928100" cy="1152128"/>
          </a:xfrm>
        </p:spPr>
        <p:txBody>
          <a:bodyPr lIns="92075" tIns="46038" rIns="92075" bIns="46038" anchor="ctr"/>
          <a:lstStyle/>
          <a:p>
            <a:pPr marL="0" indent="0" algn="ctr">
              <a:buFont typeface="Wingdings" pitchFamily="2" charset="2"/>
              <a:buNone/>
            </a:pPr>
            <a:endParaRPr lang="en-US" altLang="ja-JP" sz="4000" dirty="0" smtClean="0">
              <a:solidFill>
                <a:srgbClr val="92D050"/>
              </a:solidFill>
            </a:endParaRPr>
          </a:p>
          <a:p>
            <a:pPr marL="0" indent="0" algn="ctr">
              <a:buFont typeface="Wingdings" pitchFamily="2" charset="2"/>
              <a:buNone/>
            </a:pPr>
            <a:r>
              <a:rPr lang="ja-JP" altLang="en-US" sz="4000" dirty="0" smtClean="0">
                <a:solidFill>
                  <a:srgbClr val="92D050"/>
                </a:solidFill>
              </a:rPr>
              <a:t>－－天皇の出番です</a:t>
            </a:r>
            <a:r>
              <a:rPr lang="en-US" altLang="ja-JP" sz="4000" dirty="0" smtClean="0">
                <a:solidFill>
                  <a:srgbClr val="92D050"/>
                </a:solidFill>
              </a:rPr>
              <a:t>――</a:t>
            </a:r>
          </a:p>
          <a:p>
            <a:pPr marL="0" indent="0" algn="ctr">
              <a:buFont typeface="Wingdings" pitchFamily="2" charset="2"/>
              <a:buNone/>
            </a:pPr>
            <a:endParaRPr lang="ja-JP" altLang="en-US" sz="4000" dirty="0" smtClean="0">
              <a:solidFill>
                <a:srgbClr val="92D050"/>
              </a:solidFill>
            </a:endParaRPr>
          </a:p>
          <a:p>
            <a:pPr marL="0" indent="0" algn="ctr">
              <a:buFont typeface="Wingdings" pitchFamily="2" charset="2"/>
              <a:buNone/>
            </a:pPr>
            <a:endParaRPr lang="ja-JP" altLang="en-US" sz="4000" dirty="0" smtClean="0">
              <a:solidFill>
                <a:srgbClr val="92D050"/>
              </a:solidFill>
            </a:endParaRPr>
          </a:p>
        </p:txBody>
      </p:sp>
    </p:spTree>
    <p:extLst>
      <p:ext uri="{BB962C8B-B14F-4D97-AF65-F5344CB8AC3E}">
        <p14:creationId xmlns:p14="http://schemas.microsoft.com/office/powerpoint/2010/main" val="1618651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4</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340768"/>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5496" y="125760"/>
            <a:ext cx="9001000" cy="1143000"/>
          </a:xfrm>
        </p:spPr>
        <p:txBody>
          <a:bodyPr/>
          <a:lstStyle/>
          <a:p>
            <a:r>
              <a:rPr lang="ja-JP" altLang="zh-CN" sz="4800" dirty="0" smtClean="0"/>
              <a:t/>
            </a:r>
            <a:br>
              <a:rPr lang="ja-JP" altLang="zh-CN" sz="4800" dirty="0" smtClean="0"/>
            </a:br>
            <a:r>
              <a:rPr lang="ja-JP" altLang="en-US" dirty="0"/>
              <a:t>「数学書として読む</a:t>
            </a:r>
            <a:r>
              <a:rPr lang="ja-JP" altLang="en-US" dirty="0" smtClean="0"/>
              <a:t>」とは</a:t>
            </a:r>
            <a:r>
              <a:rPr lang="en-US" altLang="ja-JP" dirty="0" smtClean="0"/>
              <a:t>――</a:t>
            </a:r>
            <a:r>
              <a:rPr lang="ja-JP" altLang="en-US" dirty="0" smtClean="0"/>
              <a:t>九大律</a:t>
            </a:r>
            <a:r>
              <a:rPr lang="ja-JP" altLang="en-US" sz="4800" dirty="0"/>
              <a:t/>
            </a:r>
            <a:br>
              <a:rPr lang="ja-JP" altLang="en-US" sz="4800" dirty="0"/>
            </a:br>
            <a:endParaRPr lang="zh-CN" altLang="ja-JP" sz="4800" dirty="0" smtClean="0"/>
          </a:p>
        </p:txBody>
      </p:sp>
      <p:sp>
        <p:nvSpPr>
          <p:cNvPr id="39941" name="コンテンツ プレースホルダー 2"/>
          <p:cNvSpPr>
            <a:spLocks noGrp="1" noChangeArrowheads="1"/>
          </p:cNvSpPr>
          <p:nvPr>
            <p:ph idx="4294967295"/>
          </p:nvPr>
        </p:nvSpPr>
        <p:spPr>
          <a:xfrm>
            <a:off x="467544" y="1484784"/>
            <a:ext cx="8568952" cy="4751387"/>
          </a:xfrm>
        </p:spPr>
        <p:txBody>
          <a:bodyPr/>
          <a:lstStyle/>
          <a:p>
            <a:pPr marL="514350" indent="-514350">
              <a:buClr>
                <a:srgbClr val="92D050"/>
              </a:buClr>
              <a:buAutoNum type="circleNumDbPlain"/>
            </a:pPr>
            <a:r>
              <a:rPr lang="en-US" altLang="ja-JP" sz="2800" dirty="0" smtClean="0"/>
              <a:t> </a:t>
            </a:r>
            <a:r>
              <a:rPr lang="en-US" altLang="ja-JP" sz="2800" dirty="0"/>
              <a:t>[</a:t>
            </a:r>
            <a:r>
              <a:rPr lang="ja-JP" altLang="en-US" sz="2800" dirty="0"/>
              <a:t>正文律</a:t>
            </a:r>
            <a:r>
              <a:rPr lang="en-US" altLang="ja-JP" sz="2800" dirty="0"/>
              <a:t>]</a:t>
            </a:r>
            <a:r>
              <a:rPr lang="ja-JP" altLang="en-US" sz="2800" dirty="0"/>
              <a:t>　対象とする日本国憲法の正文は日本語とする。</a:t>
            </a:r>
          </a:p>
          <a:p>
            <a:pPr marL="514350" indent="-514350">
              <a:buClr>
                <a:srgbClr val="92D050"/>
              </a:buClr>
              <a:buAutoNum type="circleNumDbPlain"/>
            </a:pPr>
            <a:r>
              <a:rPr lang="ja-JP" altLang="en-US" sz="2800" dirty="0"/>
              <a:t>	</a:t>
            </a:r>
            <a:r>
              <a:rPr lang="en-US" altLang="ja-JP" sz="2800" dirty="0"/>
              <a:t>[</a:t>
            </a:r>
            <a:r>
              <a:rPr lang="ja-JP" altLang="en-US" sz="2800" dirty="0"/>
              <a:t>素読律</a:t>
            </a:r>
            <a:r>
              <a:rPr lang="en-US" altLang="ja-JP" sz="2800" dirty="0"/>
              <a:t>]</a:t>
            </a:r>
            <a:r>
              <a:rPr lang="ja-JP" altLang="en-US" sz="2800" dirty="0"/>
              <a:t>　書かれていることを字義通り素直に読む。これがすべての出発点である。どこで何が定義、あるいは規定されているのか、定義・規定の内容はもちろんだが、その順序に意味のある場合にはそれも尊重する。</a:t>
            </a:r>
          </a:p>
          <a:p>
            <a:pPr marL="514350" indent="-514350">
              <a:buClr>
                <a:srgbClr val="92D050"/>
              </a:buClr>
              <a:buAutoNum type="circleNumDbPlain"/>
            </a:pPr>
            <a:r>
              <a:rPr lang="ja-JP" altLang="en-US" sz="2800" dirty="0"/>
              <a:t>	</a:t>
            </a:r>
            <a:r>
              <a:rPr lang="en-US" altLang="ja-JP" sz="2800" dirty="0"/>
              <a:t>[</a:t>
            </a:r>
            <a:r>
              <a:rPr lang="ja-JP" altLang="en-US" sz="2800" dirty="0"/>
              <a:t>一意律</a:t>
            </a:r>
            <a:r>
              <a:rPr lang="en-US" altLang="ja-JP" sz="2800" dirty="0"/>
              <a:t>]</a:t>
            </a:r>
            <a:r>
              <a:rPr lang="ja-JP" altLang="en-US" sz="2800" dirty="0"/>
              <a:t>　一つの単語、フレーズは、憲法の中では同じ意味を持つと仮定する。</a:t>
            </a:r>
          </a:p>
          <a:p>
            <a:pPr marL="514350" indent="-514350">
              <a:buClr>
                <a:srgbClr val="92D050"/>
              </a:buClr>
              <a:buAutoNum type="circleNumDbPlain"/>
            </a:pPr>
            <a:r>
              <a:rPr lang="ja-JP" altLang="en-US" sz="2800" dirty="0"/>
              <a:t>	</a:t>
            </a:r>
            <a:r>
              <a:rPr lang="en-US" altLang="ja-JP" sz="2800" dirty="0"/>
              <a:t>[</a:t>
            </a:r>
            <a:r>
              <a:rPr lang="ja-JP" altLang="en-US" sz="2800" dirty="0"/>
              <a:t>公理律</a:t>
            </a:r>
            <a:r>
              <a:rPr lang="en-US" altLang="ja-JP" sz="2800" dirty="0"/>
              <a:t>]</a:t>
            </a:r>
            <a:r>
              <a:rPr lang="ja-JP" altLang="en-US" sz="2800" dirty="0"/>
              <a:t>　憲法を「公理」の集合として扱う。</a:t>
            </a:r>
          </a:p>
          <a:p>
            <a:pPr marL="0" indent="0">
              <a:buClr>
                <a:srgbClr val="92D050"/>
              </a:buClr>
              <a:buNone/>
            </a:pPr>
            <a:endParaRPr lang="ja-JP" altLang="en-US" sz="2800" dirty="0" smtClean="0"/>
          </a:p>
        </p:txBody>
      </p:sp>
    </p:spTree>
    <p:extLst>
      <p:ext uri="{BB962C8B-B14F-4D97-AF65-F5344CB8AC3E}">
        <p14:creationId xmlns:p14="http://schemas.microsoft.com/office/powerpoint/2010/main" val="301404680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40</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555205"/>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95288" y="197768"/>
            <a:ext cx="831215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6000" dirty="0" smtClean="0"/>
              <a:t/>
            </a:r>
            <a:br>
              <a:rPr lang="ja-JP" altLang="zh-CN" sz="6000" dirty="0" smtClean="0"/>
            </a:br>
            <a:r>
              <a:rPr lang="ja-JP" altLang="en-US" sz="6000" b="1" dirty="0" smtClean="0">
                <a:effectLst>
                  <a:innerShdw blurRad="114300">
                    <a:prstClr val="black"/>
                  </a:innerShdw>
                </a:effectLst>
              </a:rPr>
              <a:t>憲法</a:t>
            </a:r>
            <a:r>
              <a:rPr lang="en-US" altLang="ja-JP" sz="6000" b="1" dirty="0" smtClean="0">
                <a:effectLst>
                  <a:innerShdw blurRad="114300">
                    <a:prstClr val="black"/>
                  </a:innerShdw>
                </a:effectLst>
              </a:rPr>
              <a:t>99</a:t>
            </a:r>
            <a:r>
              <a:rPr lang="ja-JP" altLang="en-US" sz="6000" b="1" dirty="0" smtClean="0">
                <a:effectLst>
                  <a:innerShdw blurRad="114300">
                    <a:prstClr val="black"/>
                  </a:innerShdw>
                </a:effectLst>
              </a:rPr>
              <a:t>条</a:t>
            </a:r>
            <a:r>
              <a:rPr lang="zh-CN" altLang="ja-JP" sz="6000" b="1" dirty="0" smtClean="0">
                <a:effectLst>
                  <a:innerShdw blurRad="114300">
                    <a:prstClr val="black"/>
                  </a:innerShdw>
                </a:effectLst>
              </a:rPr>
              <a:t/>
            </a:r>
            <a:br>
              <a:rPr lang="zh-CN" altLang="ja-JP" sz="6000" b="1" dirty="0" smtClean="0">
                <a:effectLst>
                  <a:innerShdw blurRad="114300">
                    <a:prstClr val="black"/>
                  </a:innerShdw>
                </a:effectLst>
              </a:rPr>
            </a:br>
            <a:endParaRPr lang="zh-CN" altLang="ja-JP" sz="6000" b="1" dirty="0" smtClean="0">
              <a:effectLst>
                <a:innerShdw blurRad="114300">
                  <a:prstClr val="black"/>
                </a:innerShdw>
              </a:effectLst>
            </a:endParaRPr>
          </a:p>
        </p:txBody>
      </p:sp>
      <p:sp>
        <p:nvSpPr>
          <p:cNvPr id="39941" name="コンテンツ プレースホルダー 2"/>
          <p:cNvSpPr>
            <a:spLocks noGrp="1" noChangeArrowheads="1"/>
          </p:cNvSpPr>
          <p:nvPr>
            <p:ph idx="4294967295"/>
          </p:nvPr>
        </p:nvSpPr>
        <p:spPr>
          <a:xfrm>
            <a:off x="730360" y="1989981"/>
            <a:ext cx="7977078" cy="4751387"/>
          </a:xfrm>
        </p:spPr>
        <p:txBody>
          <a:bodyPr/>
          <a:lstStyle/>
          <a:p>
            <a:pPr marL="0" indent="0">
              <a:buClr>
                <a:srgbClr val="92D050"/>
              </a:buClr>
              <a:buNone/>
            </a:pPr>
            <a:r>
              <a:rPr lang="ja-JP" altLang="ja-JP" sz="4400" b="1" dirty="0" smtClean="0"/>
              <a:t>天皇</a:t>
            </a:r>
            <a:r>
              <a:rPr lang="ja-JP" altLang="ja-JP" sz="4400" b="1" dirty="0"/>
              <a:t>又は摂政及び国務大臣、国会議員、裁判官その他の公務員は、この憲法を尊重し擁護する義務を</a:t>
            </a:r>
            <a:r>
              <a:rPr lang="ja-JP" altLang="ja-JP" sz="4400" b="1" dirty="0" err="1"/>
              <a:t>負ふ</a:t>
            </a:r>
            <a:endParaRPr lang="ja-JP" altLang="ja-JP" sz="4400" dirty="0"/>
          </a:p>
          <a:p>
            <a:pPr>
              <a:buClr>
                <a:srgbClr val="92D050"/>
              </a:buClr>
            </a:pPr>
            <a:endParaRPr lang="ja-JP" altLang="en-US" sz="4400" dirty="0" smtClean="0"/>
          </a:p>
        </p:txBody>
      </p:sp>
    </p:spTree>
    <p:extLst>
      <p:ext uri="{BB962C8B-B14F-4D97-AF65-F5344CB8AC3E}">
        <p14:creationId xmlns:p14="http://schemas.microsoft.com/office/powerpoint/2010/main" val="14551156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41</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107504" y="44624"/>
            <a:ext cx="8928992"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4800" b="1" dirty="0" smtClean="0">
                <a:effectLst>
                  <a:outerShdw blurRad="38100" dist="38100" dir="2700000" algn="tl">
                    <a:srgbClr val="000000">
                      <a:alpha val="43137"/>
                    </a:srgbClr>
                  </a:outerShdw>
                </a:effectLst>
              </a:rPr>
              <a:t/>
            </a:r>
            <a:br>
              <a:rPr lang="ja-JP" altLang="zh-CN" sz="4800" b="1" dirty="0" smtClean="0">
                <a:effectLst>
                  <a:outerShdw blurRad="38100" dist="38100" dir="2700000" algn="tl">
                    <a:srgbClr val="000000">
                      <a:alpha val="43137"/>
                    </a:srgbClr>
                  </a:outerShdw>
                </a:effectLst>
              </a:rPr>
            </a:br>
            <a:r>
              <a:rPr lang="ja-JP" altLang="en-US" sz="4800" b="1" dirty="0" smtClean="0">
                <a:effectLst>
                  <a:outerShdw blurRad="38100" dist="38100" dir="2700000" algn="tl">
                    <a:srgbClr val="000000">
                      <a:alpha val="43137"/>
                    </a:srgbClr>
                  </a:outerShdw>
                </a:effectLst>
              </a:rPr>
              <a:t>天皇の「憲法遵守義務」の独立性</a:t>
            </a:r>
            <a:r>
              <a:rPr lang="zh-CN" altLang="ja-JP" sz="4800" b="1" dirty="0" smtClean="0">
                <a:effectLst>
                  <a:outerShdw blurRad="38100" dist="38100" dir="2700000" algn="tl">
                    <a:srgbClr val="000000">
                      <a:alpha val="43137"/>
                    </a:srgbClr>
                  </a:outerShdw>
                </a:effectLst>
              </a:rPr>
              <a:t/>
            </a:r>
            <a:br>
              <a:rPr lang="zh-CN" altLang="ja-JP" sz="4800" b="1" dirty="0" smtClean="0">
                <a:effectLst>
                  <a:outerShdw blurRad="38100" dist="38100" dir="2700000" algn="tl">
                    <a:srgbClr val="000000">
                      <a:alpha val="43137"/>
                    </a:srgbClr>
                  </a:outerShdw>
                </a:effectLst>
              </a:rPr>
            </a:br>
            <a:endParaRPr lang="zh-CN" altLang="ja-JP" sz="48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539552" y="1413917"/>
            <a:ext cx="8167886" cy="4751387"/>
          </a:xfrm>
        </p:spPr>
        <p:txBody>
          <a:bodyPr/>
          <a:lstStyle/>
          <a:p>
            <a:pPr marL="514350" indent="-514350">
              <a:buClr>
                <a:schemeClr val="tx1"/>
              </a:buClr>
              <a:buSzPct val="100000"/>
              <a:buFont typeface="+mj-ea"/>
              <a:buAutoNum type="circleNumDbPlain"/>
            </a:pPr>
            <a:r>
              <a:rPr lang="ja-JP" altLang="en-US" sz="4000" b="1" dirty="0" smtClean="0"/>
              <a:t>内閣・国会・裁判所の正当性の根拠は「相対的多数」</a:t>
            </a:r>
          </a:p>
          <a:p>
            <a:pPr marL="514350" indent="-514350">
              <a:buClr>
                <a:schemeClr val="tx1"/>
              </a:buClr>
              <a:buSzPct val="100000"/>
              <a:buFont typeface="+mj-ea"/>
              <a:buAutoNum type="circleNumDbPlain"/>
            </a:pPr>
            <a:r>
              <a:rPr lang="ja-JP" altLang="en-US" sz="4000" b="1" dirty="0"/>
              <a:t>天皇</a:t>
            </a:r>
            <a:r>
              <a:rPr lang="ja-JP" altLang="en-US" sz="4000" b="1" dirty="0" smtClean="0"/>
              <a:t>の</a:t>
            </a:r>
            <a:r>
              <a:rPr lang="ja-JP" altLang="en-US" sz="4000" b="1" dirty="0"/>
              <a:t>地位の根拠</a:t>
            </a:r>
            <a:r>
              <a:rPr lang="ja-JP" altLang="en-US" sz="4000" b="1" dirty="0" smtClean="0"/>
              <a:t>は</a:t>
            </a:r>
            <a:r>
              <a:rPr lang="ja-JP" altLang="en-US" sz="4000" b="1" dirty="0"/>
              <a:t>絶対性を</a:t>
            </a:r>
            <a:r>
              <a:rPr lang="ja-JP" altLang="en-US" sz="4000" b="1" dirty="0" smtClean="0"/>
              <a:t>持つ「国民</a:t>
            </a:r>
            <a:r>
              <a:rPr lang="ja-JP" altLang="en-US" sz="4000" b="1" dirty="0"/>
              <a:t>の総意</a:t>
            </a:r>
            <a:r>
              <a:rPr lang="ja-JP" altLang="en-US" sz="4000" b="1" dirty="0" smtClean="0"/>
              <a:t>」</a:t>
            </a:r>
          </a:p>
          <a:p>
            <a:pPr marL="514350" indent="-514350">
              <a:buClr>
                <a:schemeClr val="tx1"/>
              </a:buClr>
              <a:buSzPct val="100000"/>
              <a:buFont typeface="+mj-ea"/>
              <a:buAutoNum type="circleNumDbPlain"/>
            </a:pPr>
            <a:r>
              <a:rPr lang="ja-JP" altLang="en-US" sz="4000" b="1" dirty="0" smtClean="0"/>
              <a:t>「絶対的多数」が「相対的多数」の判断に縛られる必要はない</a:t>
            </a:r>
          </a:p>
          <a:p>
            <a:pPr marL="514350" indent="-514350">
              <a:buClr>
                <a:schemeClr val="tx1"/>
              </a:buClr>
              <a:buSzPct val="100000"/>
              <a:buFont typeface="+mj-ea"/>
              <a:buAutoNum type="circleNumDbPlain"/>
            </a:pPr>
            <a:endParaRPr lang="ja-JP" altLang="en-US" sz="2800" b="1" dirty="0" smtClean="0"/>
          </a:p>
          <a:p>
            <a:pPr marL="514350" indent="-514350">
              <a:buClr>
                <a:schemeClr val="tx1"/>
              </a:buClr>
              <a:buSzPct val="100000"/>
              <a:buFont typeface="+mj-ea"/>
              <a:buAutoNum type="circleNumDbPlain"/>
            </a:pPr>
            <a:endParaRPr lang="ja-JP" altLang="en-US" sz="2800" b="1" dirty="0"/>
          </a:p>
          <a:p>
            <a:pPr marL="0" indent="0">
              <a:buClr>
                <a:schemeClr val="tx1"/>
              </a:buClr>
              <a:buSzPct val="100000"/>
              <a:buNone/>
            </a:pPr>
            <a:endParaRPr lang="ja-JP" altLang="en-US" sz="2800" b="1" dirty="0"/>
          </a:p>
        </p:txBody>
      </p:sp>
    </p:spTree>
    <p:extLst>
      <p:ext uri="{BB962C8B-B14F-4D97-AF65-F5344CB8AC3E}">
        <p14:creationId xmlns:p14="http://schemas.microsoft.com/office/powerpoint/2010/main" val="169769353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42</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107504" y="44624"/>
            <a:ext cx="8928992"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4800" b="1" dirty="0" smtClean="0">
                <a:effectLst>
                  <a:outerShdw blurRad="38100" dist="38100" dir="2700000" algn="tl">
                    <a:srgbClr val="000000">
                      <a:alpha val="43137"/>
                    </a:srgbClr>
                  </a:outerShdw>
                </a:effectLst>
              </a:rPr>
              <a:t/>
            </a:r>
            <a:br>
              <a:rPr lang="ja-JP" altLang="zh-CN" sz="4800" b="1" dirty="0" smtClean="0">
                <a:effectLst>
                  <a:outerShdw blurRad="38100" dist="38100" dir="2700000" algn="tl">
                    <a:srgbClr val="000000">
                      <a:alpha val="43137"/>
                    </a:srgbClr>
                  </a:outerShdw>
                </a:effectLst>
              </a:rPr>
            </a:br>
            <a:r>
              <a:rPr lang="ja-JP" altLang="en-US" sz="4800" b="1" dirty="0" smtClean="0">
                <a:effectLst>
                  <a:outerShdw blurRad="38100" dist="38100" dir="2700000" algn="tl">
                    <a:srgbClr val="000000">
                      <a:alpha val="43137"/>
                    </a:srgbClr>
                  </a:outerShdw>
                </a:effectLst>
              </a:rPr>
              <a:t>「憲法遵守義務」－－</a:t>
            </a:r>
            <a:r>
              <a:rPr lang="en-US" altLang="ja-JP" sz="4800" b="1" dirty="0" smtClean="0">
                <a:effectLst>
                  <a:outerShdw blurRad="38100" dist="38100" dir="2700000" algn="tl">
                    <a:srgbClr val="000000">
                      <a:alpha val="43137"/>
                    </a:srgbClr>
                  </a:outerShdw>
                </a:effectLst>
                <a:latin typeface="+mn-lt"/>
              </a:rPr>
              <a:t>99</a:t>
            </a:r>
            <a:r>
              <a:rPr lang="ja-JP" altLang="en-US" sz="4800" b="1" dirty="0" smtClean="0">
                <a:effectLst>
                  <a:outerShdw blurRad="38100" dist="38100" dir="2700000" algn="tl">
                    <a:srgbClr val="000000">
                      <a:alpha val="43137"/>
                    </a:srgbClr>
                  </a:outerShdw>
                </a:effectLst>
                <a:latin typeface="+mn-lt"/>
              </a:rPr>
              <a:t>条</a:t>
            </a:r>
            <a:r>
              <a:rPr lang="ja-JP" altLang="en-US" sz="4800" b="1" dirty="0" smtClean="0">
                <a:effectLst>
                  <a:outerShdw blurRad="38100" dist="38100" dir="2700000" algn="tl">
                    <a:srgbClr val="000000">
                      <a:alpha val="43137"/>
                    </a:srgbClr>
                  </a:outerShdw>
                </a:effectLst>
              </a:rPr>
              <a:t>の系</a:t>
            </a:r>
            <a:r>
              <a:rPr lang="zh-CN" altLang="ja-JP" sz="4800" b="1" dirty="0" smtClean="0">
                <a:effectLst>
                  <a:outerShdw blurRad="38100" dist="38100" dir="2700000" algn="tl">
                    <a:srgbClr val="000000">
                      <a:alpha val="43137"/>
                    </a:srgbClr>
                  </a:outerShdw>
                </a:effectLst>
              </a:rPr>
              <a:t/>
            </a:r>
            <a:br>
              <a:rPr lang="zh-CN" altLang="ja-JP" sz="4800" b="1" dirty="0" smtClean="0">
                <a:effectLst>
                  <a:outerShdw blurRad="38100" dist="38100" dir="2700000" algn="tl">
                    <a:srgbClr val="000000">
                      <a:alpha val="43137"/>
                    </a:srgbClr>
                  </a:outerShdw>
                </a:effectLst>
              </a:rPr>
            </a:br>
            <a:endParaRPr lang="zh-CN" altLang="ja-JP" sz="48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539552" y="1701949"/>
            <a:ext cx="8167886" cy="4751387"/>
          </a:xfrm>
        </p:spPr>
        <p:txBody>
          <a:bodyPr/>
          <a:lstStyle/>
          <a:p>
            <a:pPr marL="0" indent="0">
              <a:buClr>
                <a:schemeClr val="tx1"/>
              </a:buClr>
              <a:buSzPct val="100000"/>
              <a:buNone/>
            </a:pPr>
            <a:r>
              <a:rPr lang="ja-JP" altLang="en-US" b="1" u="sng" dirty="0" smtClean="0"/>
              <a:t>系</a:t>
            </a:r>
            <a:r>
              <a:rPr lang="en-US" altLang="ja-JP" b="1" u="sng" dirty="0"/>
              <a:t>1</a:t>
            </a:r>
            <a:r>
              <a:rPr lang="ja-JP" altLang="en-US" b="1" dirty="0"/>
              <a:t>　</a:t>
            </a:r>
            <a:r>
              <a:rPr lang="ja-JP" altLang="en-US" b="1" dirty="0" smtClean="0"/>
              <a:t>　内閣</a:t>
            </a:r>
            <a:r>
              <a:rPr lang="ja-JP" altLang="en-US" b="1" dirty="0"/>
              <a:t>が憲法違反を犯すとき、天皇はその内閣の助言に従わなくても良い。またその判断は内閣の承認を必要としない。</a:t>
            </a:r>
          </a:p>
          <a:p>
            <a:pPr marL="0" indent="0">
              <a:buClr>
                <a:schemeClr val="tx1"/>
              </a:buClr>
              <a:buSzPct val="100000"/>
              <a:buNone/>
            </a:pPr>
            <a:endParaRPr lang="ja-JP" altLang="en-US" b="1" dirty="0"/>
          </a:p>
          <a:p>
            <a:pPr marL="0" indent="0">
              <a:buClr>
                <a:schemeClr val="tx1"/>
              </a:buClr>
              <a:buSzPct val="100000"/>
              <a:buNone/>
            </a:pPr>
            <a:r>
              <a:rPr lang="ja-JP" altLang="en-US" b="1" u="sng" dirty="0"/>
              <a:t>系</a:t>
            </a:r>
            <a:r>
              <a:rPr lang="en-US" altLang="ja-JP" b="1" u="sng" dirty="0"/>
              <a:t>2</a:t>
            </a:r>
            <a:r>
              <a:rPr lang="ja-JP" altLang="en-US" b="1" dirty="0"/>
              <a:t>　</a:t>
            </a:r>
            <a:r>
              <a:rPr lang="ja-JP" altLang="en-US" b="1" dirty="0" smtClean="0"/>
              <a:t>　内閣</a:t>
            </a:r>
            <a:r>
              <a:rPr lang="ja-JP" altLang="en-US" b="1" dirty="0"/>
              <a:t>、国務大臣、国会議員、裁判官その他の公務員が、重大な憲法違反を犯しているとき、</a:t>
            </a:r>
            <a:r>
              <a:rPr lang="en-US" altLang="ja-JP" b="1" dirty="0"/>
              <a:t>3</a:t>
            </a:r>
            <a:r>
              <a:rPr lang="ja-JP" altLang="en-US" b="1" dirty="0"/>
              <a:t>条あるいは</a:t>
            </a:r>
            <a:r>
              <a:rPr lang="en-US" altLang="ja-JP" b="1" dirty="0"/>
              <a:t>7</a:t>
            </a:r>
            <a:r>
              <a:rPr lang="ja-JP" altLang="en-US" b="1" dirty="0"/>
              <a:t>条の規定があっても、天皇または摂政は、内閣の意に反して、憲法を尊重し擁護する義務を負う</a:t>
            </a:r>
            <a:r>
              <a:rPr lang="ja-JP" altLang="en-US" b="1" dirty="0" smtClean="0"/>
              <a:t>。</a:t>
            </a:r>
          </a:p>
          <a:p>
            <a:pPr marL="0" indent="0">
              <a:buClr>
                <a:schemeClr val="tx1"/>
              </a:buClr>
              <a:buSzPct val="100000"/>
              <a:buNone/>
            </a:pPr>
            <a:endParaRPr lang="ja-JP" altLang="en-US" b="1" dirty="0"/>
          </a:p>
          <a:p>
            <a:pPr marL="0" indent="0">
              <a:buClr>
                <a:schemeClr val="tx1"/>
              </a:buClr>
              <a:buSzPct val="100000"/>
              <a:buNone/>
            </a:pPr>
            <a:endParaRPr lang="ja-JP" altLang="en-US" b="1" dirty="0"/>
          </a:p>
        </p:txBody>
      </p:sp>
    </p:spTree>
    <p:extLst>
      <p:ext uri="{BB962C8B-B14F-4D97-AF65-F5344CB8AC3E}">
        <p14:creationId xmlns:p14="http://schemas.microsoft.com/office/powerpoint/2010/main" val="359759650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43</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107504" y="44624"/>
            <a:ext cx="8928992"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4800" b="1" dirty="0" smtClean="0">
                <a:effectLst>
                  <a:outerShdw blurRad="38100" dist="38100" dir="2700000" algn="tl">
                    <a:srgbClr val="000000">
                      <a:alpha val="43137"/>
                    </a:srgbClr>
                  </a:outerShdw>
                </a:effectLst>
              </a:rPr>
              <a:t/>
            </a:r>
            <a:br>
              <a:rPr lang="ja-JP" altLang="zh-CN" sz="4800" b="1" dirty="0" smtClean="0">
                <a:effectLst>
                  <a:outerShdw blurRad="38100" dist="38100" dir="2700000" algn="tl">
                    <a:srgbClr val="000000">
                      <a:alpha val="43137"/>
                    </a:srgbClr>
                  </a:outerShdw>
                </a:effectLst>
              </a:rPr>
            </a:br>
            <a:r>
              <a:rPr lang="ja-JP" altLang="en-US" sz="4800" b="1" dirty="0" smtClean="0">
                <a:effectLst>
                  <a:outerShdw blurRad="38100" dist="38100" dir="2700000" algn="tl">
                    <a:srgbClr val="000000">
                      <a:alpha val="43137"/>
                    </a:srgbClr>
                  </a:outerShdw>
                </a:effectLst>
              </a:rPr>
              <a:t>「憲法遵守義務」－－</a:t>
            </a:r>
            <a:r>
              <a:rPr lang="en-US" altLang="ja-JP" sz="4800" b="1" dirty="0" smtClean="0">
                <a:effectLst>
                  <a:outerShdw blurRad="38100" dist="38100" dir="2700000" algn="tl">
                    <a:srgbClr val="000000">
                      <a:alpha val="43137"/>
                    </a:srgbClr>
                  </a:outerShdw>
                </a:effectLst>
                <a:latin typeface="+mn-lt"/>
              </a:rPr>
              <a:t>99</a:t>
            </a:r>
            <a:r>
              <a:rPr lang="ja-JP" altLang="en-US" sz="4800" b="1" dirty="0" smtClean="0">
                <a:effectLst>
                  <a:outerShdw blurRad="38100" dist="38100" dir="2700000" algn="tl">
                    <a:srgbClr val="000000">
                      <a:alpha val="43137"/>
                    </a:srgbClr>
                  </a:outerShdw>
                </a:effectLst>
                <a:latin typeface="+mn-lt"/>
              </a:rPr>
              <a:t>条</a:t>
            </a:r>
            <a:r>
              <a:rPr lang="ja-JP" altLang="en-US" sz="4800" b="1" dirty="0" smtClean="0">
                <a:effectLst>
                  <a:outerShdw blurRad="38100" dist="38100" dir="2700000" algn="tl">
                    <a:srgbClr val="000000">
                      <a:alpha val="43137"/>
                    </a:srgbClr>
                  </a:outerShdw>
                </a:effectLst>
              </a:rPr>
              <a:t>の系</a:t>
            </a:r>
            <a:r>
              <a:rPr lang="zh-CN" altLang="ja-JP" sz="4800" b="1" dirty="0" smtClean="0">
                <a:effectLst>
                  <a:outerShdw blurRad="38100" dist="38100" dir="2700000" algn="tl">
                    <a:srgbClr val="000000">
                      <a:alpha val="43137"/>
                    </a:srgbClr>
                  </a:outerShdw>
                </a:effectLst>
              </a:rPr>
              <a:t/>
            </a:r>
            <a:br>
              <a:rPr lang="zh-CN" altLang="ja-JP" sz="4800" b="1" dirty="0" smtClean="0">
                <a:effectLst>
                  <a:outerShdw blurRad="38100" dist="38100" dir="2700000" algn="tl">
                    <a:srgbClr val="000000">
                      <a:alpha val="43137"/>
                    </a:srgbClr>
                  </a:outerShdw>
                </a:effectLst>
              </a:rPr>
            </a:br>
            <a:endParaRPr lang="zh-CN" altLang="ja-JP" sz="48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539552" y="1629941"/>
            <a:ext cx="8167886" cy="4751387"/>
          </a:xfrm>
        </p:spPr>
        <p:txBody>
          <a:bodyPr/>
          <a:lstStyle/>
          <a:p>
            <a:pPr marL="0" indent="0">
              <a:buClr>
                <a:schemeClr val="tx1"/>
              </a:buClr>
              <a:buSzPct val="100000"/>
              <a:buNone/>
            </a:pPr>
            <a:r>
              <a:rPr lang="ja-JP" altLang="en-US" b="1" u="sng" dirty="0"/>
              <a:t>系</a:t>
            </a:r>
            <a:r>
              <a:rPr lang="en-US" altLang="ja-JP" b="1" u="sng" dirty="0"/>
              <a:t>3</a:t>
            </a:r>
            <a:r>
              <a:rPr lang="ja-JP" altLang="en-US" b="1" dirty="0"/>
              <a:t>　</a:t>
            </a:r>
            <a:r>
              <a:rPr lang="ja-JP" altLang="en-US" b="1" dirty="0" smtClean="0"/>
              <a:t>　内閣</a:t>
            </a:r>
            <a:r>
              <a:rPr lang="ja-JP" altLang="en-US" b="1" dirty="0"/>
              <a:t>、国務大臣、国会議員、裁判官その他の公務員が、重大な憲法違反を犯していないときであっても、天皇または摂政が、内閣の助言と承認とは独立して憲法を遵守することは妨げられない。</a:t>
            </a:r>
          </a:p>
          <a:p>
            <a:pPr marL="0" indent="0">
              <a:buClr>
                <a:schemeClr val="tx1"/>
              </a:buClr>
              <a:buSzPct val="100000"/>
              <a:buNone/>
            </a:pPr>
            <a:endParaRPr lang="ja-JP" altLang="en-US" b="1" dirty="0"/>
          </a:p>
          <a:p>
            <a:pPr marL="0" indent="0">
              <a:buClr>
                <a:schemeClr val="tx1"/>
              </a:buClr>
              <a:buSzPct val="100000"/>
              <a:buNone/>
            </a:pPr>
            <a:endParaRPr lang="ja-JP" altLang="en-US" b="1" dirty="0"/>
          </a:p>
        </p:txBody>
      </p:sp>
    </p:spTree>
    <p:extLst>
      <p:ext uri="{BB962C8B-B14F-4D97-AF65-F5344CB8AC3E}">
        <p14:creationId xmlns:p14="http://schemas.microsoft.com/office/powerpoint/2010/main" val="355713628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44</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052736"/>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107504" y="44624"/>
            <a:ext cx="8928992" cy="936104"/>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5400" b="1" dirty="0" smtClean="0">
                <a:effectLst>
                  <a:outerShdw blurRad="38100" dist="38100" dir="2700000" algn="tl">
                    <a:srgbClr val="000000">
                      <a:alpha val="43137"/>
                    </a:srgbClr>
                  </a:outerShdw>
                </a:effectLst>
              </a:rPr>
              <a:t/>
            </a:r>
            <a:br>
              <a:rPr lang="ja-JP" altLang="zh-CN" sz="5400" b="1" dirty="0" smtClean="0">
                <a:effectLst>
                  <a:outerShdw blurRad="38100" dist="38100" dir="2700000" algn="tl">
                    <a:srgbClr val="000000">
                      <a:alpha val="43137"/>
                    </a:srgbClr>
                  </a:outerShdw>
                </a:effectLst>
              </a:rPr>
            </a:br>
            <a:r>
              <a:rPr lang="ja-JP" altLang="en-US" sz="5400" b="1" dirty="0" smtClean="0">
                <a:effectLst>
                  <a:outerShdw blurRad="38100" dist="38100" dir="2700000" algn="tl">
                    <a:srgbClr val="000000">
                      <a:alpha val="43137"/>
                    </a:srgbClr>
                  </a:outerShdw>
                </a:effectLst>
              </a:rPr>
              <a:t>具体的には何ができるのか</a:t>
            </a:r>
            <a:r>
              <a:rPr lang="zh-CN" altLang="ja-JP" sz="5400" b="1" dirty="0" smtClean="0">
                <a:effectLst>
                  <a:outerShdw blurRad="38100" dist="38100" dir="2700000" algn="tl">
                    <a:srgbClr val="000000">
                      <a:alpha val="43137"/>
                    </a:srgbClr>
                  </a:outerShdw>
                </a:effectLst>
              </a:rPr>
              <a:t/>
            </a:r>
            <a:br>
              <a:rPr lang="zh-CN" altLang="ja-JP" sz="5400" b="1" dirty="0" smtClean="0">
                <a:effectLst>
                  <a:outerShdw blurRad="38100" dist="38100" dir="2700000" algn="tl">
                    <a:srgbClr val="000000">
                      <a:alpha val="43137"/>
                    </a:srgbClr>
                  </a:outerShdw>
                </a:effectLst>
              </a:rPr>
            </a:br>
            <a:endParaRPr lang="zh-CN" altLang="ja-JP" sz="54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539552" y="1196752"/>
            <a:ext cx="8167886" cy="4751387"/>
          </a:xfrm>
        </p:spPr>
        <p:txBody>
          <a:bodyPr/>
          <a:lstStyle/>
          <a:p>
            <a:pPr>
              <a:buClr>
                <a:srgbClr val="92D050"/>
              </a:buClr>
              <a:buSzPct val="100000"/>
            </a:pPr>
            <a:r>
              <a:rPr lang="ja-JP" altLang="en-US" sz="2800" b="1" dirty="0" smtClean="0"/>
              <a:t>天皇が不快感を示し制裁を加えることは可能か</a:t>
            </a:r>
            <a:r>
              <a:rPr lang="en-US" altLang="ja-JP" sz="2800" b="1" dirty="0" smtClean="0"/>
              <a:t>?</a:t>
            </a:r>
          </a:p>
          <a:p>
            <a:pPr>
              <a:buClr>
                <a:srgbClr val="92D050"/>
              </a:buClr>
              <a:buSzPct val="100000"/>
            </a:pPr>
            <a:r>
              <a:rPr lang="ja-JP" altLang="en-US" sz="2800" b="1" dirty="0"/>
              <a:t>国政への権能は持たないので</a:t>
            </a:r>
            <a:r>
              <a:rPr lang="ja-JP" altLang="en-US" sz="2800" b="1" dirty="0" smtClean="0"/>
              <a:t>、</a:t>
            </a:r>
            <a:r>
              <a:rPr lang="ja-JP" altLang="en-US" sz="2800" b="1" dirty="0"/>
              <a:t>制限がある</a:t>
            </a:r>
            <a:r>
              <a:rPr lang="ja-JP" altLang="en-US" sz="2800" b="1" dirty="0" smtClean="0"/>
              <a:t>。</a:t>
            </a:r>
          </a:p>
          <a:p>
            <a:pPr>
              <a:buClr>
                <a:srgbClr val="92D050"/>
              </a:buClr>
              <a:buSzPct val="100000"/>
            </a:pPr>
            <a:r>
              <a:rPr lang="ja-JP" altLang="en-US" sz="2800" b="1" dirty="0" smtClean="0"/>
              <a:t>問題</a:t>
            </a:r>
            <a:r>
              <a:rPr lang="ja-JP" altLang="en-US" sz="2800" b="1" dirty="0"/>
              <a:t>を解決できる唯一の存在は「国民の総意</a:t>
            </a:r>
            <a:r>
              <a:rPr lang="ja-JP" altLang="en-US" sz="2800" b="1" dirty="0" smtClean="0"/>
              <a:t>」</a:t>
            </a:r>
          </a:p>
          <a:p>
            <a:pPr>
              <a:buClr>
                <a:srgbClr val="92D050"/>
              </a:buClr>
              <a:buSzPct val="100000"/>
            </a:pPr>
            <a:r>
              <a:rPr lang="ja-JP" altLang="en-US" sz="2800" b="1" dirty="0" smtClean="0"/>
              <a:t>それ</a:t>
            </a:r>
            <a:r>
              <a:rPr lang="ja-JP" altLang="en-US" sz="2800" b="1" dirty="0"/>
              <a:t>は憲法内では実体があっても現実の社会の中の存在で</a:t>
            </a:r>
            <a:r>
              <a:rPr lang="ja-JP" altLang="en-US" sz="2800" b="1" dirty="0" smtClean="0"/>
              <a:t>はない。しかし、</a:t>
            </a:r>
            <a:r>
              <a:rPr lang="ja-JP" altLang="en-US" sz="2800" b="1" dirty="0"/>
              <a:t>「国民の総意」を文書として明確に表現しており、さらに憲法の遵守についてもきちんとした方針を示しているものが</a:t>
            </a:r>
            <a:r>
              <a:rPr lang="ja-JP" altLang="en-US" sz="2800" b="1" dirty="0" smtClean="0"/>
              <a:t>ある。</a:t>
            </a:r>
          </a:p>
          <a:p>
            <a:pPr>
              <a:buClr>
                <a:srgbClr val="92D050"/>
              </a:buClr>
              <a:buSzPct val="100000"/>
            </a:pPr>
            <a:r>
              <a:rPr lang="ja-JP" altLang="en-US" sz="2800" b="1" dirty="0" smtClean="0"/>
              <a:t>憲法自体。</a:t>
            </a:r>
          </a:p>
          <a:p>
            <a:pPr>
              <a:buClr>
                <a:srgbClr val="92D050"/>
              </a:buClr>
              <a:buSzPct val="100000"/>
            </a:pPr>
            <a:r>
              <a:rPr lang="ja-JP" altLang="en-US" sz="2800" b="1" dirty="0" smtClean="0"/>
              <a:t>従って</a:t>
            </a:r>
            <a:r>
              <a:rPr lang="ja-JP" altLang="en-US" sz="2800" b="1" dirty="0"/>
              <a:t>、天皇が</a:t>
            </a:r>
            <a:r>
              <a:rPr lang="ja-JP" altLang="en-US" sz="2800" b="1" dirty="0" smtClean="0"/>
              <a:t>憲法を読み、</a:t>
            </a:r>
            <a:r>
              <a:rPr lang="ja-JP" altLang="en-US" sz="2800" b="1" dirty="0"/>
              <a:t>憲法の理想を確認</a:t>
            </a:r>
            <a:r>
              <a:rPr lang="ja-JP" altLang="en-US" sz="2800" b="1" dirty="0" smtClean="0"/>
              <a:t>し、「</a:t>
            </a:r>
            <a:r>
              <a:rPr lang="ja-JP" altLang="en-US" sz="2800" b="1" dirty="0"/>
              <a:t>ありのまま」の姿を描写し、憲法を遵守することの意味を表現することは許されて</a:t>
            </a:r>
            <a:r>
              <a:rPr lang="ja-JP" altLang="en-US" sz="2800" b="1" dirty="0" smtClean="0"/>
              <a:t>いる。</a:t>
            </a:r>
            <a:endParaRPr lang="ja-JP" altLang="en-US" sz="2800" b="1" dirty="0"/>
          </a:p>
        </p:txBody>
      </p:sp>
    </p:spTree>
    <p:extLst>
      <p:ext uri="{BB962C8B-B14F-4D97-AF65-F5344CB8AC3E}">
        <p14:creationId xmlns:p14="http://schemas.microsoft.com/office/powerpoint/2010/main" val="98504770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899592" y="2276872"/>
            <a:ext cx="7272808" cy="792088"/>
          </a:xfrm>
          <a:ln w="25400" cap="flat">
            <a:solidFill>
              <a:srgbClr val="92D050"/>
            </a:solidFill>
            <a:miter lim="800000"/>
            <a:headEnd/>
            <a:tailEnd/>
          </a:ln>
        </p:spPr>
        <p:txBody>
          <a:bodyPr anchor="b"/>
          <a:lstStyle/>
          <a:p>
            <a:r>
              <a:rPr lang="ja-JP" altLang="en-US" b="1" dirty="0" smtClean="0">
                <a:latin typeface="Times New Roman" pitchFamily="18" charset="0"/>
                <a:sym typeface="Times New Roman" pitchFamily="18" charset="0"/>
              </a:rPr>
              <a:t>上皇夫妻の「憲法遵守」行為</a:t>
            </a:r>
          </a:p>
        </p:txBody>
      </p:sp>
      <p:sp>
        <p:nvSpPr>
          <p:cNvPr id="175108" name="サブタイトル 5"/>
          <p:cNvSpPr>
            <a:spLocks noGrp="1" noChangeArrowheads="1"/>
          </p:cNvSpPr>
          <p:nvPr>
            <p:ph type="subTitle" idx="4294967295"/>
          </p:nvPr>
        </p:nvSpPr>
        <p:spPr>
          <a:xfrm>
            <a:off x="107950" y="4077072"/>
            <a:ext cx="8928100" cy="1152128"/>
          </a:xfrm>
        </p:spPr>
        <p:txBody>
          <a:bodyPr lIns="92075" tIns="46038" rIns="92075" bIns="46038" anchor="ctr"/>
          <a:lstStyle/>
          <a:p>
            <a:pPr marL="0" indent="0" algn="ctr">
              <a:buFont typeface="Wingdings" pitchFamily="2" charset="2"/>
              <a:buNone/>
            </a:pPr>
            <a:endParaRPr lang="en-US" altLang="ja-JP" sz="4000" dirty="0" smtClean="0">
              <a:solidFill>
                <a:srgbClr val="92D050"/>
              </a:solidFill>
            </a:endParaRPr>
          </a:p>
          <a:p>
            <a:pPr marL="0" indent="0" algn="ctr">
              <a:buFont typeface="Wingdings" pitchFamily="2" charset="2"/>
              <a:buNone/>
            </a:pPr>
            <a:r>
              <a:rPr lang="ja-JP" altLang="en-US" sz="4000" dirty="0" smtClean="0">
                <a:solidFill>
                  <a:srgbClr val="92D050"/>
                </a:solidFill>
              </a:rPr>
              <a:t>－－系</a:t>
            </a:r>
            <a:r>
              <a:rPr lang="en-US" altLang="ja-JP" sz="4000" dirty="0" smtClean="0">
                <a:solidFill>
                  <a:srgbClr val="92D050"/>
                </a:solidFill>
              </a:rPr>
              <a:t>3</a:t>
            </a:r>
            <a:r>
              <a:rPr lang="ja-JP" altLang="en-US" sz="4000" dirty="0" smtClean="0">
                <a:solidFill>
                  <a:srgbClr val="92D050"/>
                </a:solidFill>
              </a:rPr>
              <a:t>の意味を確認</a:t>
            </a:r>
            <a:r>
              <a:rPr lang="en-US" altLang="ja-JP" sz="4000" dirty="0" smtClean="0">
                <a:solidFill>
                  <a:srgbClr val="92D050"/>
                </a:solidFill>
              </a:rPr>
              <a:t>――</a:t>
            </a:r>
          </a:p>
          <a:p>
            <a:pPr marL="0" indent="0" algn="ctr">
              <a:buFont typeface="Wingdings" pitchFamily="2" charset="2"/>
              <a:buNone/>
            </a:pPr>
            <a:endParaRPr lang="ja-JP" altLang="en-US" sz="4000" dirty="0" smtClean="0">
              <a:solidFill>
                <a:srgbClr val="92D050"/>
              </a:solidFill>
            </a:endParaRPr>
          </a:p>
        </p:txBody>
      </p:sp>
    </p:spTree>
    <p:extLst>
      <p:ext uri="{BB962C8B-B14F-4D97-AF65-F5344CB8AC3E}">
        <p14:creationId xmlns:p14="http://schemas.microsoft.com/office/powerpoint/2010/main" val="13551968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46</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7821" y="1333560"/>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84111" y="258869"/>
            <a:ext cx="8312150" cy="860389"/>
          </a:xfrm>
        </p:spPr>
        <p:txBody>
          <a:bodyPr>
            <a:scene3d>
              <a:camera prst="orthographicFront"/>
              <a:lightRig rig="threePt" dir="t"/>
            </a:scene3d>
            <a:sp3d extrusionH="57150">
              <a:bevelT w="38100" h="38100" prst="angle"/>
            </a:sp3d>
          </a:bodyPr>
          <a:lstStyle/>
          <a:p>
            <a:r>
              <a:rPr lang="ja-JP" altLang="en-US" sz="6000" b="1" dirty="0" smtClean="0">
                <a:effectLst>
                  <a:outerShdw blurRad="38100" dist="38100" dir="2700000" algn="tl">
                    <a:srgbClr val="000000">
                      <a:alpha val="43137"/>
                    </a:srgbClr>
                  </a:outerShdw>
                </a:effectLst>
              </a:rPr>
              <a:t>上皇の憲法関連発言</a:t>
            </a:r>
            <a:endParaRPr lang="zh-CN" altLang="ja-JP" sz="60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738583" y="1578378"/>
            <a:ext cx="7822976" cy="4206837"/>
          </a:xfrm>
        </p:spPr>
        <p:txBody>
          <a:bodyPr/>
          <a:lstStyle/>
          <a:p>
            <a:pPr>
              <a:buClr>
                <a:srgbClr val="92D050"/>
              </a:buClr>
            </a:pPr>
            <a:r>
              <a:rPr lang="en-US" altLang="ja-JP" dirty="0"/>
              <a:t>2004</a:t>
            </a:r>
            <a:r>
              <a:rPr lang="ja-JP" altLang="ja-JP" dirty="0"/>
              <a:t>年</a:t>
            </a:r>
            <a:r>
              <a:rPr lang="ja-JP" altLang="ja-JP" dirty="0" smtClean="0"/>
              <a:t>の園遊会で、</a:t>
            </a:r>
            <a:r>
              <a:rPr lang="ja-JP" altLang="ja-JP" dirty="0"/>
              <a:t>米長邦雄さん（当時</a:t>
            </a:r>
            <a:r>
              <a:rPr lang="en-US" altLang="ja-JP" dirty="0"/>
              <a:t>61</a:t>
            </a:r>
            <a:r>
              <a:rPr lang="ja-JP" altLang="ja-JP" dirty="0"/>
              <a:t>歳。東京都教育委員を務めていた棋士</a:t>
            </a:r>
            <a:r>
              <a:rPr lang="ja-JP" altLang="ja-JP" dirty="0" smtClean="0"/>
              <a:t>）が</a:t>
            </a:r>
            <a:r>
              <a:rPr lang="ja-JP" altLang="ja-JP" dirty="0"/>
              <a:t>「日本中の学校で国旗を掲げ、国歌を斉唱させることが私の仕事でございます」と</a:t>
            </a:r>
            <a:r>
              <a:rPr lang="ja-JP" altLang="ja-JP" dirty="0" smtClean="0"/>
              <a:t>話しかけ</a:t>
            </a:r>
            <a:r>
              <a:rPr lang="ja-JP" altLang="en-US" dirty="0" smtClean="0"/>
              <a:t>、それに対して当時の天皇は</a:t>
            </a:r>
            <a:r>
              <a:rPr lang="ja-JP" altLang="ja-JP" dirty="0" smtClean="0"/>
              <a:t>「</a:t>
            </a:r>
            <a:r>
              <a:rPr lang="ja-JP" altLang="ja-JP" dirty="0"/>
              <a:t>やはり、強制になるということではないことが望ましい」</a:t>
            </a:r>
            <a:r>
              <a:rPr lang="ja-JP" altLang="ja-JP" dirty="0" smtClean="0"/>
              <a:t>と述べた</a:t>
            </a:r>
            <a:r>
              <a:rPr lang="ja-JP" altLang="en-US" dirty="0" smtClean="0"/>
              <a:t>。</a:t>
            </a:r>
          </a:p>
          <a:p>
            <a:pPr marL="0" indent="0">
              <a:buClr>
                <a:srgbClr val="92D050"/>
              </a:buClr>
              <a:buNone/>
            </a:pPr>
            <a:endParaRPr lang="ja-JP" altLang="en-US" dirty="0"/>
          </a:p>
        </p:txBody>
      </p:sp>
    </p:spTree>
    <p:extLst>
      <p:ext uri="{BB962C8B-B14F-4D97-AF65-F5344CB8AC3E}">
        <p14:creationId xmlns:p14="http://schemas.microsoft.com/office/powerpoint/2010/main" val="291700929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47</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7821" y="1333560"/>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84111" y="258869"/>
            <a:ext cx="8312150" cy="860389"/>
          </a:xfrm>
        </p:spPr>
        <p:txBody>
          <a:bodyPr>
            <a:scene3d>
              <a:camera prst="orthographicFront"/>
              <a:lightRig rig="threePt" dir="t"/>
            </a:scene3d>
            <a:sp3d extrusionH="57150">
              <a:bevelT w="38100" h="38100" prst="angle"/>
            </a:sp3d>
          </a:bodyPr>
          <a:lstStyle/>
          <a:p>
            <a:r>
              <a:rPr lang="ja-JP" altLang="en-US" sz="5400" b="1" dirty="0" smtClean="0">
                <a:effectLst>
                  <a:outerShdw blurRad="38100" dist="38100" dir="2700000" algn="tl">
                    <a:srgbClr val="000000">
                      <a:alpha val="43137"/>
                    </a:srgbClr>
                  </a:outerShdw>
                </a:effectLst>
              </a:rPr>
              <a:t>天皇発言への批判と反論</a:t>
            </a:r>
            <a:endParaRPr lang="zh-CN" altLang="ja-JP" sz="54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539552" y="1578378"/>
            <a:ext cx="8496944" cy="4206837"/>
          </a:xfrm>
        </p:spPr>
        <p:txBody>
          <a:bodyPr/>
          <a:lstStyle/>
          <a:p>
            <a:pPr marL="0" indent="0">
              <a:buClr>
                <a:srgbClr val="92D050"/>
              </a:buClr>
              <a:buNone/>
            </a:pPr>
            <a:r>
              <a:rPr lang="ja-JP" altLang="en-US" sz="4400" dirty="0" smtClean="0">
                <a:solidFill>
                  <a:srgbClr val="FFFF00"/>
                </a:solidFill>
              </a:rPr>
              <a:t>「政治的発言」、「国事行為を逸脱」</a:t>
            </a:r>
          </a:p>
          <a:p>
            <a:pPr marL="0" indent="0">
              <a:buClr>
                <a:srgbClr val="92D050"/>
              </a:buClr>
              <a:buNone/>
            </a:pPr>
            <a:r>
              <a:rPr lang="ja-JP" altLang="en-US" sz="4000" dirty="0" smtClean="0">
                <a:solidFill>
                  <a:srgbClr val="92D050"/>
                </a:solidFill>
              </a:rPr>
              <a:t>「</a:t>
            </a:r>
            <a:r>
              <a:rPr lang="ja-JP" altLang="en-US" sz="4000" dirty="0">
                <a:solidFill>
                  <a:srgbClr val="92D050"/>
                </a:solidFill>
              </a:rPr>
              <a:t>内閣</a:t>
            </a:r>
            <a:r>
              <a:rPr lang="ja-JP" altLang="en-US" sz="4000" dirty="0" smtClean="0">
                <a:solidFill>
                  <a:srgbClr val="92D050"/>
                </a:solidFill>
              </a:rPr>
              <a:t>と</a:t>
            </a:r>
            <a:r>
              <a:rPr lang="ja-JP" altLang="en-US" sz="4000" dirty="0">
                <a:solidFill>
                  <a:srgbClr val="92D050"/>
                </a:solidFill>
              </a:rPr>
              <a:t>同意</a:t>
            </a:r>
            <a:r>
              <a:rPr lang="ja-JP" altLang="en-US" sz="4000" dirty="0" smtClean="0">
                <a:solidFill>
                  <a:srgbClr val="92D050"/>
                </a:solidFill>
              </a:rPr>
              <a:t>見」とい</a:t>
            </a:r>
            <a:r>
              <a:rPr lang="ja-JP" altLang="en-US" sz="4000" dirty="0">
                <a:solidFill>
                  <a:srgbClr val="92D050"/>
                </a:solidFill>
              </a:rPr>
              <a:t>う</a:t>
            </a:r>
            <a:r>
              <a:rPr lang="ja-JP" altLang="en-US" sz="4000" dirty="0" smtClean="0">
                <a:solidFill>
                  <a:srgbClr val="92D050"/>
                </a:solidFill>
              </a:rPr>
              <a:t>小泉判断で幕</a:t>
            </a:r>
          </a:p>
          <a:p>
            <a:pPr marL="0" indent="0">
              <a:buClr>
                <a:srgbClr val="92D050"/>
              </a:buClr>
              <a:buNone/>
            </a:pPr>
            <a:endParaRPr lang="ja-JP" altLang="en-US" sz="4000" dirty="0" smtClean="0">
              <a:solidFill>
                <a:srgbClr val="92D050"/>
              </a:solidFill>
            </a:endParaRPr>
          </a:p>
          <a:p>
            <a:pPr marL="0" lvl="0" indent="0">
              <a:buClr>
                <a:srgbClr val="92D050"/>
              </a:buClr>
              <a:buNone/>
            </a:pPr>
            <a:r>
              <a:rPr lang="ja-JP" altLang="en-US" sz="4000" b="1" dirty="0">
                <a:solidFill>
                  <a:srgbClr val="FFFF00"/>
                </a:solidFill>
              </a:rPr>
              <a:t>憲法遵守は「義務</a:t>
            </a:r>
            <a:r>
              <a:rPr lang="ja-JP" altLang="en-US" sz="4000" b="1" dirty="0" smtClean="0">
                <a:solidFill>
                  <a:srgbClr val="FFFF00"/>
                </a:solidFill>
              </a:rPr>
              <a:t>」。「</a:t>
            </a:r>
            <a:r>
              <a:rPr lang="ja-JP" altLang="en-US" sz="4000" b="1" dirty="0">
                <a:solidFill>
                  <a:srgbClr val="FFFF00"/>
                </a:solidFill>
              </a:rPr>
              <a:t>権限」ではないので「国事行為」でもない。他の条項と矛盾しない</a:t>
            </a:r>
            <a:r>
              <a:rPr lang="ja-JP" altLang="en-US" sz="4000" b="1" dirty="0" smtClean="0">
                <a:solidFill>
                  <a:srgbClr val="FFFF00"/>
                </a:solidFill>
              </a:rPr>
              <a:t>。系</a:t>
            </a:r>
            <a:r>
              <a:rPr lang="en-US" altLang="ja-JP" sz="4000" b="1" dirty="0" smtClean="0">
                <a:solidFill>
                  <a:srgbClr val="FFFF00"/>
                </a:solidFill>
              </a:rPr>
              <a:t>3</a:t>
            </a:r>
            <a:r>
              <a:rPr lang="ja-JP" altLang="en-US" sz="4000" b="1" dirty="0" smtClean="0">
                <a:solidFill>
                  <a:srgbClr val="FFFF00"/>
                </a:solidFill>
              </a:rPr>
              <a:t>による。</a:t>
            </a:r>
            <a:endParaRPr lang="ja-JP" altLang="en-US" sz="4000" b="1" dirty="0">
              <a:solidFill>
                <a:srgbClr val="FFFF00"/>
              </a:solidFill>
            </a:endParaRPr>
          </a:p>
          <a:p>
            <a:pPr marL="0" lvl="0" indent="0" algn="r">
              <a:buClr>
                <a:srgbClr val="92D050"/>
              </a:buClr>
              <a:buNone/>
            </a:pPr>
            <a:endParaRPr lang="ja-JP" altLang="en-US" sz="2800" b="1" dirty="0">
              <a:solidFill>
                <a:srgbClr val="FFFFFF"/>
              </a:solidFill>
            </a:endParaRPr>
          </a:p>
          <a:p>
            <a:pPr marL="0" indent="0">
              <a:buClr>
                <a:srgbClr val="92D050"/>
              </a:buClr>
              <a:buNone/>
            </a:pPr>
            <a:endParaRPr lang="ja-JP" altLang="en-US" sz="4000" dirty="0" smtClean="0">
              <a:solidFill>
                <a:srgbClr val="92D050"/>
              </a:solidFill>
            </a:endParaRPr>
          </a:p>
        </p:txBody>
      </p:sp>
    </p:spTree>
    <p:extLst>
      <p:ext uri="{BB962C8B-B14F-4D97-AF65-F5344CB8AC3E}">
        <p14:creationId xmlns:p14="http://schemas.microsoft.com/office/powerpoint/2010/main" val="785302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9941">
                                            <p:txEl>
                                              <p:pRg st="3" end="3"/>
                                            </p:txEl>
                                          </p:spTgt>
                                        </p:tgtEl>
                                        <p:attrNameLst>
                                          <p:attrName>style.visibility</p:attrName>
                                        </p:attrNameLst>
                                      </p:cBhvr>
                                      <p:to>
                                        <p:strVal val="visible"/>
                                      </p:to>
                                    </p:set>
                                    <p:animEffect transition="in" filter="fade">
                                      <p:cBhvr>
                                        <p:cTn id="7" dur="1000"/>
                                        <p:tgtEl>
                                          <p:spTgt spid="39941">
                                            <p:txEl>
                                              <p:pRg st="3" end="3"/>
                                            </p:txEl>
                                          </p:spTgt>
                                        </p:tgtEl>
                                      </p:cBhvr>
                                    </p:animEffect>
                                    <p:anim calcmode="lin" valueType="num">
                                      <p:cBhvr>
                                        <p:cTn id="8" dur="1000" fill="hold"/>
                                        <p:tgtEl>
                                          <p:spTgt spid="39941">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994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48</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7821" y="1333560"/>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84111" y="258869"/>
            <a:ext cx="8312150" cy="860389"/>
          </a:xfrm>
        </p:spPr>
        <p:txBody>
          <a:bodyPr>
            <a:scene3d>
              <a:camera prst="orthographicFront"/>
              <a:lightRig rig="threePt" dir="t"/>
            </a:scene3d>
            <a:sp3d extrusionH="57150">
              <a:bevelT w="38100" h="38100" prst="angle"/>
            </a:sp3d>
          </a:bodyPr>
          <a:lstStyle/>
          <a:p>
            <a:r>
              <a:rPr lang="ja-JP" altLang="en-US" sz="5400" b="1" dirty="0" smtClean="0">
                <a:effectLst>
                  <a:outerShdw blurRad="38100" dist="38100" dir="2700000" algn="tl">
                    <a:srgbClr val="000000">
                      <a:alpha val="43137"/>
                    </a:srgbClr>
                  </a:outerShdw>
                </a:effectLst>
              </a:rPr>
              <a:t>上皇后の憲法関連の発言</a:t>
            </a:r>
            <a:endParaRPr lang="zh-CN" altLang="ja-JP" sz="54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738582" y="1578378"/>
            <a:ext cx="7943739" cy="4206837"/>
          </a:xfrm>
        </p:spPr>
        <p:txBody>
          <a:bodyPr/>
          <a:lstStyle/>
          <a:p>
            <a:pPr marL="0" indent="0">
              <a:buClr>
                <a:srgbClr val="92D050"/>
              </a:buClr>
              <a:buNone/>
            </a:pPr>
            <a:r>
              <a:rPr lang="en-US" altLang="ja-JP" dirty="0" smtClean="0"/>
              <a:t>2013</a:t>
            </a:r>
            <a:r>
              <a:rPr lang="ja-JP" altLang="en-US" dirty="0" smtClean="0"/>
              <a:t>年の誕生日に際して、当時の皇后のコメント</a:t>
            </a:r>
            <a:endParaRPr lang="en-US" altLang="ja-JP" dirty="0" smtClean="0"/>
          </a:p>
          <a:p>
            <a:pPr marL="0" indent="0">
              <a:buClr>
                <a:srgbClr val="92D050"/>
              </a:buClr>
              <a:buNone/>
            </a:pPr>
            <a:endParaRPr lang="ja-JP" altLang="en-US" dirty="0" smtClean="0"/>
          </a:p>
          <a:p>
            <a:pPr>
              <a:buClr>
                <a:srgbClr val="92D050"/>
              </a:buClr>
            </a:pPr>
            <a:r>
              <a:rPr lang="ja-JP" altLang="ja-JP" dirty="0" smtClean="0"/>
              <a:t>あきる野市</a:t>
            </a:r>
            <a:r>
              <a:rPr lang="ja-JP" altLang="ja-JP" dirty="0"/>
              <a:t>の</a:t>
            </a:r>
            <a:r>
              <a:rPr lang="ja-JP" altLang="ja-JP" dirty="0" smtClean="0"/>
              <a:t>五日市郷土館</a:t>
            </a:r>
            <a:r>
              <a:rPr lang="ja-JP" altLang="ja-JP" dirty="0"/>
              <a:t>で</a:t>
            </a:r>
            <a:r>
              <a:rPr lang="ja-JP" altLang="ja-JP" dirty="0" smtClean="0"/>
              <a:t>見</a:t>
            </a:r>
            <a:r>
              <a:rPr lang="ja-JP" altLang="en-US" dirty="0" smtClean="0"/>
              <a:t>た</a:t>
            </a:r>
            <a:r>
              <a:rPr lang="ja-JP" altLang="ja-JP" dirty="0" smtClean="0"/>
              <a:t>「</a:t>
            </a:r>
            <a:r>
              <a:rPr lang="ja-JP" altLang="ja-JP" dirty="0"/>
              <a:t>五日市憲法草案</a:t>
            </a:r>
            <a:r>
              <a:rPr lang="ja-JP" altLang="ja-JP" dirty="0" smtClean="0"/>
              <a:t>」</a:t>
            </a:r>
            <a:r>
              <a:rPr lang="ja-JP" altLang="en-US" dirty="0" smtClean="0"/>
              <a:t>について</a:t>
            </a:r>
            <a:r>
              <a:rPr lang="en-US" altLang="ja-JP" dirty="0" smtClean="0"/>
              <a:t>---</a:t>
            </a:r>
            <a:r>
              <a:rPr lang="ja-JP" altLang="en-US" dirty="0" smtClean="0"/>
              <a:t>「</a:t>
            </a:r>
            <a:r>
              <a:rPr lang="ja-JP" altLang="ja-JP" dirty="0" smtClean="0"/>
              <a:t>長い</a:t>
            </a:r>
            <a:r>
              <a:rPr lang="ja-JP" altLang="ja-JP" dirty="0"/>
              <a:t>鎖国を経た十九世紀末の日本で、市井の人々の間に既に育っていた民権意識を記録するものとして、世界でも珍しい文化遺産ではないかと思います</a:t>
            </a:r>
            <a:r>
              <a:rPr lang="ja-JP" altLang="ja-JP" dirty="0" smtClean="0"/>
              <a:t>。</a:t>
            </a:r>
            <a:r>
              <a:rPr lang="ja-JP" altLang="en-US" dirty="0" smtClean="0"/>
              <a:t>」</a:t>
            </a:r>
            <a:endParaRPr lang="en-US" altLang="ja-JP" dirty="0" smtClean="0"/>
          </a:p>
          <a:p>
            <a:pPr>
              <a:buClr>
                <a:srgbClr val="92D050"/>
              </a:buClr>
            </a:pPr>
            <a:endParaRPr lang="ja-JP" altLang="en-US" dirty="0" smtClean="0"/>
          </a:p>
        </p:txBody>
      </p:sp>
    </p:spTree>
    <p:extLst>
      <p:ext uri="{BB962C8B-B14F-4D97-AF65-F5344CB8AC3E}">
        <p14:creationId xmlns:p14="http://schemas.microsoft.com/office/powerpoint/2010/main" val="279867112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467544" y="2276872"/>
            <a:ext cx="8064896" cy="792088"/>
          </a:xfrm>
          <a:ln w="25400" cap="flat">
            <a:solidFill>
              <a:srgbClr val="92D050"/>
            </a:solidFill>
            <a:miter lim="800000"/>
            <a:headEnd/>
            <a:tailEnd/>
          </a:ln>
        </p:spPr>
        <p:txBody>
          <a:bodyPr anchor="b"/>
          <a:lstStyle/>
          <a:p>
            <a:r>
              <a:rPr lang="ja-JP" altLang="en-US" b="1" dirty="0" smtClean="0">
                <a:latin typeface="Times New Roman" pitchFamily="18" charset="0"/>
                <a:sym typeface="Times New Roman" pitchFamily="18" charset="0"/>
              </a:rPr>
              <a:t>「国民の総意」は存在するか</a:t>
            </a:r>
          </a:p>
        </p:txBody>
      </p:sp>
      <p:sp>
        <p:nvSpPr>
          <p:cNvPr id="175108" name="サブタイトル 5"/>
          <p:cNvSpPr>
            <a:spLocks noGrp="1" noChangeArrowheads="1"/>
          </p:cNvSpPr>
          <p:nvPr>
            <p:ph type="subTitle" idx="4294967295"/>
          </p:nvPr>
        </p:nvSpPr>
        <p:spPr>
          <a:xfrm>
            <a:off x="107950" y="4077072"/>
            <a:ext cx="8928100" cy="1152128"/>
          </a:xfrm>
        </p:spPr>
        <p:txBody>
          <a:bodyPr lIns="92075" tIns="46038" rIns="92075" bIns="46038" anchor="ctr"/>
          <a:lstStyle/>
          <a:p>
            <a:pPr marL="0" indent="0" algn="ctr">
              <a:buFont typeface="Wingdings" pitchFamily="2" charset="2"/>
              <a:buNone/>
            </a:pPr>
            <a:endParaRPr lang="en-US" altLang="ja-JP" sz="4000" dirty="0" smtClean="0">
              <a:solidFill>
                <a:srgbClr val="92D050"/>
              </a:solidFill>
            </a:endParaRPr>
          </a:p>
          <a:p>
            <a:pPr marL="0" indent="0" algn="ctr">
              <a:buFont typeface="Wingdings" pitchFamily="2" charset="2"/>
              <a:buNone/>
            </a:pPr>
            <a:r>
              <a:rPr lang="ja-JP" altLang="en-US" sz="4000" dirty="0" smtClean="0">
                <a:solidFill>
                  <a:srgbClr val="92D050"/>
                </a:solidFill>
              </a:rPr>
              <a:t>－－「理想」「目標」と捉えると</a:t>
            </a:r>
            <a:r>
              <a:rPr lang="en-US" altLang="ja-JP" sz="4000" dirty="0" smtClean="0">
                <a:solidFill>
                  <a:srgbClr val="92D050"/>
                </a:solidFill>
              </a:rPr>
              <a:t>――</a:t>
            </a:r>
          </a:p>
          <a:p>
            <a:pPr marL="0" indent="0" algn="ctr">
              <a:buFont typeface="Wingdings" pitchFamily="2" charset="2"/>
              <a:buNone/>
            </a:pPr>
            <a:endParaRPr lang="ja-JP" altLang="en-US" sz="4000" dirty="0" smtClean="0">
              <a:solidFill>
                <a:srgbClr val="92D050"/>
              </a:solidFill>
            </a:endParaRPr>
          </a:p>
        </p:txBody>
      </p:sp>
    </p:spTree>
    <p:extLst>
      <p:ext uri="{BB962C8B-B14F-4D97-AF65-F5344CB8AC3E}">
        <p14:creationId xmlns:p14="http://schemas.microsoft.com/office/powerpoint/2010/main" val="850220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764704"/>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5496" y="-243408"/>
            <a:ext cx="9001000" cy="1143000"/>
          </a:xfrm>
        </p:spPr>
        <p:txBody>
          <a:bodyPr/>
          <a:lstStyle/>
          <a:p>
            <a:r>
              <a:rPr lang="ja-JP" altLang="zh-CN" sz="4800" dirty="0" smtClean="0"/>
              <a:t/>
            </a:r>
            <a:br>
              <a:rPr lang="ja-JP" altLang="zh-CN" sz="4800" dirty="0" smtClean="0"/>
            </a:br>
            <a:r>
              <a:rPr lang="ja-JP" altLang="en-US" dirty="0" smtClean="0"/>
              <a:t>九大律 </a:t>
            </a:r>
            <a:r>
              <a:rPr lang="en-US" altLang="ja-JP" dirty="0" smtClean="0"/>
              <a:t>(</a:t>
            </a:r>
            <a:r>
              <a:rPr lang="ja-JP" altLang="en-US" dirty="0" smtClean="0"/>
              <a:t>その</a:t>
            </a:r>
            <a:r>
              <a:rPr lang="en-US" altLang="ja-JP" dirty="0" smtClean="0"/>
              <a:t>2)</a:t>
            </a:r>
            <a:r>
              <a:rPr lang="ja-JP" altLang="en-US" sz="4800" dirty="0"/>
              <a:t/>
            </a:r>
            <a:br>
              <a:rPr lang="ja-JP" altLang="en-US" sz="4800" dirty="0"/>
            </a:br>
            <a:endParaRPr lang="zh-CN" altLang="ja-JP" sz="4800" dirty="0" smtClean="0"/>
          </a:p>
        </p:txBody>
      </p:sp>
      <p:sp>
        <p:nvSpPr>
          <p:cNvPr id="39941" name="コンテンツ プレースホルダー 2"/>
          <p:cNvSpPr>
            <a:spLocks noGrp="1" noChangeArrowheads="1"/>
          </p:cNvSpPr>
          <p:nvPr>
            <p:ph idx="4294967295"/>
          </p:nvPr>
        </p:nvSpPr>
        <p:spPr>
          <a:xfrm>
            <a:off x="539552" y="836712"/>
            <a:ext cx="8496944" cy="4751387"/>
          </a:xfrm>
        </p:spPr>
        <p:txBody>
          <a:bodyPr/>
          <a:lstStyle/>
          <a:p>
            <a:pPr marL="514350" indent="-514350">
              <a:buClr>
                <a:srgbClr val="92D050"/>
              </a:buClr>
              <a:buAutoNum type="circleNumDbPlain" startAt="5"/>
            </a:pPr>
            <a:r>
              <a:rPr lang="en-US" altLang="ja-JP" sz="2800" dirty="0" smtClean="0"/>
              <a:t>[</a:t>
            </a:r>
            <a:r>
              <a:rPr lang="ja-JP" altLang="en-US" sz="2800" dirty="0"/>
              <a:t>論理律</a:t>
            </a:r>
            <a:r>
              <a:rPr lang="en-US" altLang="ja-JP" sz="2800" dirty="0"/>
              <a:t>]</a:t>
            </a:r>
            <a:r>
              <a:rPr lang="ja-JP" altLang="en-US" sz="2800" dirty="0"/>
              <a:t>　憲法解釈は論理的に行う。法律やそれに準ずるものは、公理からの論理的帰結であると位置付け、論理的に考えて憲法と整合性があるかどうかの判断をする</a:t>
            </a:r>
            <a:r>
              <a:rPr lang="ja-JP" altLang="en-US" sz="2800" dirty="0" smtClean="0"/>
              <a:t>。</a:t>
            </a:r>
          </a:p>
          <a:p>
            <a:pPr marL="514350" indent="-514350">
              <a:buClr>
                <a:srgbClr val="92D050"/>
              </a:buClr>
              <a:buAutoNum type="circleNumDbPlain" startAt="5"/>
            </a:pPr>
            <a:r>
              <a:rPr lang="ja-JP" altLang="en-US" sz="2800" dirty="0"/>
              <a:t>	</a:t>
            </a:r>
            <a:r>
              <a:rPr lang="en-US" altLang="ja-JP" sz="2800" dirty="0"/>
              <a:t>[</a:t>
            </a:r>
            <a:r>
              <a:rPr lang="ja-JP" altLang="en-US" sz="2800" dirty="0"/>
              <a:t>無矛盾律</a:t>
            </a:r>
            <a:r>
              <a:rPr lang="en-US" altLang="ja-JP" sz="2800" dirty="0"/>
              <a:t>]</a:t>
            </a:r>
            <a:r>
              <a:rPr lang="ja-JP" altLang="en-US" sz="2800" dirty="0"/>
              <a:t>　条文間には矛盾がないという前提で読み、解釈を行う</a:t>
            </a:r>
            <a:r>
              <a:rPr lang="ja-JP" altLang="en-US" sz="2800" dirty="0" smtClean="0"/>
              <a:t>。</a:t>
            </a:r>
          </a:p>
          <a:p>
            <a:pPr marL="514350" indent="-514350">
              <a:buClr>
                <a:srgbClr val="92D050"/>
              </a:buClr>
              <a:buAutoNum type="circleNumDbPlain" startAt="5"/>
            </a:pPr>
            <a:r>
              <a:rPr lang="ja-JP" altLang="en-US" sz="2800" dirty="0"/>
              <a:t>	</a:t>
            </a:r>
            <a:r>
              <a:rPr lang="en-US" altLang="ja-JP" sz="2800" dirty="0"/>
              <a:t>[</a:t>
            </a:r>
            <a:r>
              <a:rPr lang="ja-JP" altLang="en-US" sz="2800" dirty="0"/>
              <a:t>矛盾解消律</a:t>
            </a:r>
            <a:r>
              <a:rPr lang="en-US" altLang="ja-JP" sz="2800" dirty="0"/>
              <a:t>]</a:t>
            </a:r>
            <a:r>
              <a:rPr lang="ja-JP" altLang="en-US" sz="2800" dirty="0"/>
              <a:t>　とは言っても現実問題として、憲法内には文言上、一見、矛盾している記述が存在する。条文間の矛盾や使われている概念間の矛盾について、出来るだけ無理のないしかも説得力のある、もちろん「論理的」で憲法の趣旨が生きるような解釈を探し、出来れば「矛盾」を解消する。最低限、「矛盾度」が低くなるように読む</a:t>
            </a:r>
            <a:r>
              <a:rPr lang="ja-JP" altLang="en-US" sz="2800" dirty="0" smtClean="0"/>
              <a:t>。</a:t>
            </a:r>
            <a:endParaRPr lang="ja-JP" altLang="en-US" sz="2800" dirty="0"/>
          </a:p>
        </p:txBody>
      </p:sp>
    </p:spTree>
    <p:extLst>
      <p:ext uri="{BB962C8B-B14F-4D97-AF65-F5344CB8AC3E}">
        <p14:creationId xmlns:p14="http://schemas.microsoft.com/office/powerpoint/2010/main" val="273961649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50</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7821" y="1333560"/>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84111" y="258869"/>
            <a:ext cx="8312150" cy="860389"/>
          </a:xfrm>
        </p:spPr>
        <p:txBody>
          <a:bodyPr>
            <a:scene3d>
              <a:camera prst="orthographicFront"/>
              <a:lightRig rig="threePt" dir="t"/>
            </a:scene3d>
            <a:sp3d extrusionH="57150">
              <a:bevelT w="38100" h="38100" prst="angle"/>
            </a:sp3d>
          </a:bodyPr>
          <a:lstStyle/>
          <a:p>
            <a:r>
              <a:rPr lang="ja-JP" altLang="en-US" sz="5400" b="1" dirty="0" smtClean="0">
                <a:effectLst>
                  <a:outerShdw blurRad="38100" dist="38100" dir="2700000" algn="tl">
                    <a:srgbClr val="000000">
                      <a:alpha val="43137"/>
                    </a:srgbClr>
                  </a:outerShdw>
                </a:effectLst>
              </a:rPr>
              <a:t>「国民の総意」とは</a:t>
            </a:r>
            <a:endParaRPr lang="zh-CN" altLang="ja-JP" sz="54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539552" y="1556792"/>
            <a:ext cx="8496944" cy="4206837"/>
          </a:xfrm>
        </p:spPr>
        <p:txBody>
          <a:bodyPr/>
          <a:lstStyle/>
          <a:p>
            <a:pPr>
              <a:buClr>
                <a:srgbClr val="92D050"/>
              </a:buClr>
            </a:pPr>
            <a:r>
              <a:rPr lang="ja-JP" altLang="en-US" sz="3600" dirty="0" smtClean="0">
                <a:solidFill>
                  <a:srgbClr val="FFFF00"/>
                </a:solidFill>
              </a:rPr>
              <a:t>計測可能な数値としては存在しない</a:t>
            </a:r>
          </a:p>
          <a:p>
            <a:pPr>
              <a:buClr>
                <a:srgbClr val="92D050"/>
              </a:buClr>
            </a:pPr>
            <a:r>
              <a:rPr lang="ja-JP" altLang="en-US" sz="3600" dirty="0">
                <a:solidFill>
                  <a:srgbClr val="FFFF00"/>
                </a:solidFill>
              </a:rPr>
              <a:t>「究極</a:t>
            </a:r>
            <a:r>
              <a:rPr lang="ja-JP" altLang="en-US" sz="3600" dirty="0" smtClean="0">
                <a:solidFill>
                  <a:srgbClr val="FFFF00"/>
                </a:solidFill>
              </a:rPr>
              <a:t>」</a:t>
            </a:r>
            <a:r>
              <a:rPr lang="ja-JP" altLang="en-US" sz="3600" dirty="0">
                <a:solidFill>
                  <a:srgbClr val="FFFF00"/>
                </a:solidFill>
              </a:rPr>
              <a:t>の目標としては意味が</a:t>
            </a:r>
            <a:r>
              <a:rPr lang="ja-JP" altLang="en-US" sz="3600" dirty="0" smtClean="0">
                <a:solidFill>
                  <a:srgbClr val="FFFF00"/>
                </a:solidFill>
              </a:rPr>
              <a:t>ある</a:t>
            </a:r>
          </a:p>
          <a:p>
            <a:pPr>
              <a:buClr>
                <a:srgbClr val="92D050"/>
              </a:buClr>
            </a:pPr>
            <a:endParaRPr lang="ja-JP" altLang="en-US" sz="3600" dirty="0">
              <a:solidFill>
                <a:srgbClr val="FFFF00"/>
              </a:solidFill>
            </a:endParaRPr>
          </a:p>
          <a:p>
            <a:pPr>
              <a:buClr>
                <a:srgbClr val="92D050"/>
              </a:buClr>
            </a:pPr>
            <a:r>
              <a:rPr lang="ja-JP" altLang="en-US" sz="3600" dirty="0" smtClean="0">
                <a:solidFill>
                  <a:srgbClr val="FFFF00"/>
                </a:solidFill>
              </a:rPr>
              <a:t>その目標に向っての天皇の日常的努力 によって、「象徴天皇」の現実的な「定義」が与えられている</a:t>
            </a:r>
          </a:p>
          <a:p>
            <a:pPr>
              <a:buClr>
                <a:srgbClr val="92D050"/>
              </a:buClr>
            </a:pPr>
            <a:r>
              <a:rPr lang="en-US" altLang="ja-JP" sz="3600" dirty="0" smtClean="0">
                <a:solidFill>
                  <a:srgbClr val="FFFF00"/>
                </a:solidFill>
              </a:rPr>
              <a:t>12</a:t>
            </a:r>
            <a:r>
              <a:rPr lang="ja-JP" altLang="en-US" sz="3600" dirty="0">
                <a:solidFill>
                  <a:srgbClr val="FFFF00"/>
                </a:solidFill>
              </a:rPr>
              <a:t>条の不断の努力の</a:t>
            </a:r>
            <a:r>
              <a:rPr lang="ja-JP" altLang="en-US" sz="3600" dirty="0" smtClean="0">
                <a:solidFill>
                  <a:srgbClr val="FFFF00"/>
                </a:solidFill>
              </a:rPr>
              <a:t>天皇版</a:t>
            </a:r>
            <a:r>
              <a:rPr lang="en-US" altLang="ja-JP" sz="3600" dirty="0" smtClean="0">
                <a:solidFill>
                  <a:srgbClr val="FFFF00"/>
                </a:solidFill>
              </a:rPr>
              <a:t> </a:t>
            </a:r>
            <a:endParaRPr lang="ja-JP" altLang="en-US" sz="3600" dirty="0" smtClean="0">
              <a:solidFill>
                <a:srgbClr val="FFFF00"/>
              </a:solidFill>
            </a:endParaRPr>
          </a:p>
          <a:p>
            <a:pPr>
              <a:buClr>
                <a:srgbClr val="92D050"/>
              </a:buClr>
            </a:pPr>
            <a:endParaRPr lang="ja-JP" altLang="en-US" sz="3600" dirty="0" smtClean="0">
              <a:solidFill>
                <a:srgbClr val="FFFF00"/>
              </a:solidFill>
            </a:endParaRPr>
          </a:p>
          <a:p>
            <a:pPr marL="0" indent="0">
              <a:buClr>
                <a:srgbClr val="92D050"/>
              </a:buClr>
              <a:buNone/>
            </a:pPr>
            <a:endParaRPr lang="ja-JP" altLang="en-US" sz="3600" dirty="0" smtClean="0">
              <a:solidFill>
                <a:srgbClr val="FFFF00"/>
              </a:solidFill>
            </a:endParaRPr>
          </a:p>
          <a:p>
            <a:pPr marL="0" indent="0">
              <a:buClr>
                <a:srgbClr val="92D050"/>
              </a:buClr>
              <a:buNone/>
            </a:pPr>
            <a:endParaRPr lang="ja-JP" altLang="en-US" sz="3600" dirty="0" smtClean="0">
              <a:solidFill>
                <a:srgbClr val="FFFF00"/>
              </a:solidFill>
            </a:endParaRPr>
          </a:p>
          <a:p>
            <a:pPr marL="0" indent="0">
              <a:buClr>
                <a:srgbClr val="92D050"/>
              </a:buClr>
              <a:buNone/>
            </a:pPr>
            <a:endParaRPr lang="ja-JP" altLang="en-US" sz="3600" dirty="0" smtClean="0">
              <a:solidFill>
                <a:srgbClr val="FFFF00"/>
              </a:solidFill>
            </a:endParaRPr>
          </a:p>
        </p:txBody>
      </p:sp>
    </p:spTree>
    <p:extLst>
      <p:ext uri="{BB962C8B-B14F-4D97-AF65-F5344CB8AC3E}">
        <p14:creationId xmlns:p14="http://schemas.microsoft.com/office/powerpoint/2010/main" val="66330867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51</a:t>
            </a:fld>
            <a:endParaRPr lang="en-US" altLang="ja-JP" sz="1800">
              <a:solidFill>
                <a:srgbClr val="FFFFFF"/>
              </a:solidFill>
              <a:ea typeface="ＭＳ Ｐゴシック" panose="020B0600070205080204" pitchFamily="50" charset="-128"/>
            </a:endParaRPr>
          </a:p>
        </p:txBody>
      </p:sp>
      <p:sp>
        <p:nvSpPr>
          <p:cNvPr id="39941" name="コンテンツ プレースホルダー 2"/>
          <p:cNvSpPr>
            <a:spLocks noGrp="1" noChangeArrowheads="1"/>
          </p:cNvSpPr>
          <p:nvPr>
            <p:ph idx="4294967295"/>
          </p:nvPr>
        </p:nvSpPr>
        <p:spPr>
          <a:xfrm>
            <a:off x="539552" y="332656"/>
            <a:ext cx="8496944" cy="4206837"/>
          </a:xfrm>
        </p:spPr>
        <p:txBody>
          <a:bodyPr/>
          <a:lstStyle/>
          <a:p>
            <a:pPr>
              <a:buClr>
                <a:srgbClr val="92D050"/>
              </a:buClr>
            </a:pPr>
            <a:r>
              <a:rPr lang="ja-JP" altLang="en-US" sz="4400" dirty="0" smtClean="0">
                <a:solidFill>
                  <a:srgbClr val="FFFF00"/>
                </a:solidFill>
              </a:rPr>
              <a:t>「国民の総意」のみによって</a:t>
            </a:r>
          </a:p>
          <a:p>
            <a:pPr marL="0" indent="0">
              <a:buClr>
                <a:srgbClr val="92D050"/>
              </a:buClr>
              <a:buNone/>
            </a:pPr>
            <a:r>
              <a:rPr lang="ja-JP" altLang="en-US" sz="4400" dirty="0" smtClean="0">
                <a:solidFill>
                  <a:srgbClr val="FFFF00"/>
                </a:solidFill>
              </a:rPr>
              <a:t>定義されている「</a:t>
            </a:r>
            <a:r>
              <a:rPr lang="ja-JP" altLang="en-US" sz="4400" dirty="0">
                <a:solidFill>
                  <a:srgbClr val="FFFF00"/>
                </a:solidFill>
              </a:rPr>
              <a:t>天皇</a:t>
            </a:r>
            <a:r>
              <a:rPr lang="ja-JP" altLang="en-US" sz="4400" dirty="0" smtClean="0">
                <a:solidFill>
                  <a:srgbClr val="FFFF00"/>
                </a:solidFill>
              </a:rPr>
              <a:t>」に対して</a:t>
            </a:r>
          </a:p>
          <a:p>
            <a:pPr>
              <a:buClr>
                <a:srgbClr val="92D050"/>
              </a:buClr>
            </a:pPr>
            <a:r>
              <a:rPr lang="ja-JP" altLang="en-US" sz="4400" dirty="0" smtClean="0">
                <a:solidFill>
                  <a:srgbClr val="FFFF00"/>
                </a:solidFill>
              </a:rPr>
              <a:t>唯一「明示的義務」として与えられているのが「</a:t>
            </a:r>
            <a:r>
              <a:rPr lang="ja-JP" altLang="en-US" sz="4400" dirty="0">
                <a:solidFill>
                  <a:srgbClr val="FFFF00"/>
                </a:solidFill>
              </a:rPr>
              <a:t>憲法遵守義務</a:t>
            </a:r>
            <a:r>
              <a:rPr lang="ja-JP" altLang="en-US" sz="4400" dirty="0" smtClean="0">
                <a:solidFill>
                  <a:srgbClr val="FFFF00"/>
                </a:solidFill>
              </a:rPr>
              <a:t>」</a:t>
            </a:r>
          </a:p>
          <a:p>
            <a:pPr>
              <a:buClr>
                <a:srgbClr val="92D050"/>
              </a:buClr>
            </a:pPr>
            <a:r>
              <a:rPr lang="ja-JP" altLang="en-US" sz="4400" dirty="0">
                <a:solidFill>
                  <a:srgbClr val="FFFF00"/>
                </a:solidFill>
              </a:rPr>
              <a:t>生身</a:t>
            </a:r>
            <a:r>
              <a:rPr lang="ja-JP" altLang="en-US" sz="4400" dirty="0" smtClean="0">
                <a:solidFill>
                  <a:srgbClr val="FFFF00"/>
                </a:solidFill>
              </a:rPr>
              <a:t>の</a:t>
            </a:r>
            <a:r>
              <a:rPr lang="ja-JP" altLang="en-US" sz="4400" dirty="0">
                <a:solidFill>
                  <a:srgbClr val="FFFF00"/>
                </a:solidFill>
              </a:rPr>
              <a:t>人間が一生</a:t>
            </a:r>
            <a:r>
              <a:rPr lang="ja-JP" altLang="en-US" sz="4400" dirty="0" smtClean="0">
                <a:solidFill>
                  <a:srgbClr val="FFFF00"/>
                </a:solidFill>
              </a:rPr>
              <a:t>を賭けて守らなくてはならない</a:t>
            </a:r>
          </a:p>
          <a:p>
            <a:pPr marL="0" indent="0" algn="ctr">
              <a:buClr>
                <a:srgbClr val="92D050"/>
              </a:buClr>
              <a:buNone/>
            </a:pPr>
            <a:r>
              <a:rPr lang="ja-JP" altLang="en-US" sz="4400" dirty="0" smtClean="0">
                <a:solidFill>
                  <a:srgbClr val="FFFF00"/>
                </a:solidFill>
              </a:rPr>
              <a:t>⇓</a:t>
            </a:r>
          </a:p>
          <a:p>
            <a:pPr marL="0" indent="0" algn="ctr">
              <a:buClr>
                <a:srgbClr val="92D050"/>
              </a:buClr>
              <a:buNone/>
            </a:pPr>
            <a:r>
              <a:rPr lang="ja-JP" altLang="en-US" sz="4400" dirty="0">
                <a:solidFill>
                  <a:srgbClr val="FFFF00"/>
                </a:solidFill>
              </a:rPr>
              <a:t>憲法</a:t>
            </a:r>
            <a:r>
              <a:rPr lang="ja-JP" altLang="en-US" sz="4400" dirty="0" smtClean="0">
                <a:solidFill>
                  <a:srgbClr val="FFFF00"/>
                </a:solidFill>
              </a:rPr>
              <a:t>の「守護者</a:t>
            </a:r>
            <a:r>
              <a:rPr lang="ja-JP" altLang="en-US" sz="4400" dirty="0">
                <a:solidFill>
                  <a:srgbClr val="FFFF00"/>
                </a:solidFill>
              </a:rPr>
              <a:t>」</a:t>
            </a:r>
            <a:endParaRPr lang="ja-JP" altLang="en-US" sz="4400" dirty="0" smtClean="0">
              <a:solidFill>
                <a:srgbClr val="FFFF00"/>
              </a:solidFill>
            </a:endParaRPr>
          </a:p>
          <a:p>
            <a:pPr>
              <a:buClr>
                <a:srgbClr val="92D050"/>
              </a:buClr>
            </a:pPr>
            <a:endParaRPr lang="ja-JP" altLang="en-US" sz="4400" dirty="0" smtClean="0">
              <a:solidFill>
                <a:srgbClr val="FFFF00"/>
              </a:solidFill>
            </a:endParaRPr>
          </a:p>
          <a:p>
            <a:pPr marL="0" indent="0">
              <a:buClr>
                <a:srgbClr val="92D050"/>
              </a:buClr>
              <a:buNone/>
            </a:pPr>
            <a:endParaRPr lang="ja-JP" altLang="en-US" sz="4400" dirty="0" smtClean="0">
              <a:solidFill>
                <a:srgbClr val="FFFF00"/>
              </a:solidFill>
            </a:endParaRPr>
          </a:p>
          <a:p>
            <a:pPr marL="0" indent="0">
              <a:buClr>
                <a:srgbClr val="92D050"/>
              </a:buClr>
              <a:buNone/>
            </a:pPr>
            <a:endParaRPr lang="ja-JP" altLang="en-US" sz="4400" dirty="0" smtClean="0">
              <a:solidFill>
                <a:srgbClr val="FFFF00"/>
              </a:solidFill>
            </a:endParaRPr>
          </a:p>
          <a:p>
            <a:pPr marL="0" indent="0">
              <a:buClr>
                <a:srgbClr val="92D050"/>
              </a:buClr>
              <a:buNone/>
            </a:pPr>
            <a:endParaRPr lang="ja-JP" altLang="en-US" sz="4400" dirty="0" smtClean="0">
              <a:solidFill>
                <a:srgbClr val="FFFF00"/>
              </a:solidFill>
            </a:endParaRPr>
          </a:p>
        </p:txBody>
      </p:sp>
    </p:spTree>
    <p:extLst>
      <p:ext uri="{BB962C8B-B14F-4D97-AF65-F5344CB8AC3E}">
        <p14:creationId xmlns:p14="http://schemas.microsoft.com/office/powerpoint/2010/main" val="87482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9941">
                                            <p:txEl>
                                              <p:pRg st="5" end="5"/>
                                            </p:txEl>
                                          </p:spTgt>
                                        </p:tgtEl>
                                        <p:attrNameLst>
                                          <p:attrName>style.visibility</p:attrName>
                                        </p:attrNameLst>
                                      </p:cBhvr>
                                      <p:to>
                                        <p:strVal val="visible"/>
                                      </p:to>
                                    </p:set>
                                    <p:anim calcmode="lin" valueType="num">
                                      <p:cBhvr>
                                        <p:cTn id="7" dur="1000" fill="hold"/>
                                        <p:tgtEl>
                                          <p:spTgt spid="39941">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9941">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9941">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994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79512" y="2276872"/>
            <a:ext cx="8784976" cy="792088"/>
          </a:xfrm>
          <a:ln w="25400" cap="flat">
            <a:solidFill>
              <a:srgbClr val="92D050"/>
            </a:solidFill>
            <a:miter lim="800000"/>
            <a:headEnd/>
            <a:tailEnd/>
          </a:ln>
        </p:spPr>
        <p:txBody>
          <a:bodyPr anchor="b"/>
          <a:lstStyle/>
          <a:p>
            <a:r>
              <a:rPr lang="ja-JP" altLang="en-US" b="1" dirty="0" smtClean="0">
                <a:latin typeface="Times New Roman" pitchFamily="18" charset="0"/>
                <a:sym typeface="Times New Roman" pitchFamily="18" charset="0"/>
              </a:rPr>
              <a:t>「朝見の儀」から見える内閣の本音</a:t>
            </a:r>
          </a:p>
        </p:txBody>
      </p:sp>
      <p:sp>
        <p:nvSpPr>
          <p:cNvPr id="175108" name="サブタイトル 5"/>
          <p:cNvSpPr>
            <a:spLocks noGrp="1" noChangeArrowheads="1"/>
          </p:cNvSpPr>
          <p:nvPr>
            <p:ph type="subTitle" idx="4294967295"/>
          </p:nvPr>
        </p:nvSpPr>
        <p:spPr>
          <a:xfrm>
            <a:off x="107950" y="4077072"/>
            <a:ext cx="8928100" cy="1152128"/>
          </a:xfrm>
        </p:spPr>
        <p:txBody>
          <a:bodyPr lIns="92075" tIns="46038" rIns="92075" bIns="46038" anchor="ctr"/>
          <a:lstStyle/>
          <a:p>
            <a:pPr marL="0" indent="0" algn="ctr">
              <a:buFont typeface="Wingdings" pitchFamily="2" charset="2"/>
              <a:buNone/>
            </a:pPr>
            <a:endParaRPr lang="en-US" altLang="ja-JP" sz="4000" dirty="0" smtClean="0">
              <a:solidFill>
                <a:srgbClr val="92D050"/>
              </a:solidFill>
            </a:endParaRPr>
          </a:p>
          <a:p>
            <a:pPr marL="0" indent="0" algn="ctr">
              <a:buFont typeface="Wingdings" pitchFamily="2" charset="2"/>
              <a:buNone/>
            </a:pPr>
            <a:r>
              <a:rPr lang="ja-JP" altLang="en-US" sz="4000" dirty="0" smtClean="0">
                <a:solidFill>
                  <a:srgbClr val="92D050"/>
                </a:solidFill>
              </a:rPr>
              <a:t>－－系</a:t>
            </a:r>
            <a:r>
              <a:rPr lang="en-US" altLang="ja-JP" sz="4000" dirty="0" smtClean="0">
                <a:solidFill>
                  <a:srgbClr val="92D050"/>
                </a:solidFill>
              </a:rPr>
              <a:t>3</a:t>
            </a:r>
            <a:r>
              <a:rPr lang="ja-JP" altLang="en-US" sz="4000" dirty="0" smtClean="0">
                <a:solidFill>
                  <a:srgbClr val="92D050"/>
                </a:solidFill>
              </a:rPr>
              <a:t>の意味を確認</a:t>
            </a:r>
            <a:r>
              <a:rPr lang="en-US" altLang="ja-JP" sz="4000" dirty="0" smtClean="0">
                <a:solidFill>
                  <a:srgbClr val="92D050"/>
                </a:solidFill>
              </a:rPr>
              <a:t>――</a:t>
            </a:r>
          </a:p>
          <a:p>
            <a:pPr marL="0" indent="0" algn="ctr">
              <a:buFont typeface="Wingdings" pitchFamily="2" charset="2"/>
              <a:buNone/>
            </a:pPr>
            <a:endParaRPr lang="ja-JP" altLang="en-US" sz="4000" dirty="0" smtClean="0">
              <a:solidFill>
                <a:srgbClr val="92D050"/>
              </a:solidFill>
            </a:endParaRPr>
          </a:p>
        </p:txBody>
      </p:sp>
    </p:spTree>
    <p:extLst>
      <p:ext uri="{BB962C8B-B14F-4D97-AF65-F5344CB8AC3E}">
        <p14:creationId xmlns:p14="http://schemas.microsoft.com/office/powerpoint/2010/main" val="424136139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53</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7821" y="1333560"/>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84111" y="258869"/>
            <a:ext cx="8312150" cy="860389"/>
          </a:xfrm>
        </p:spPr>
        <p:txBody>
          <a:bodyPr>
            <a:scene3d>
              <a:camera prst="orthographicFront"/>
              <a:lightRig rig="threePt" dir="t"/>
            </a:scene3d>
            <a:sp3d extrusionH="57150">
              <a:bevelT w="38100" h="38100" prst="angle"/>
            </a:sp3d>
          </a:bodyPr>
          <a:lstStyle/>
          <a:p>
            <a:r>
              <a:rPr lang="ja-JP" altLang="en-US" sz="5400" b="1" dirty="0" smtClean="0">
                <a:effectLst>
                  <a:outerShdw blurRad="38100" dist="38100" dir="2700000" algn="tl">
                    <a:srgbClr val="000000">
                      <a:alpha val="43137"/>
                    </a:srgbClr>
                  </a:outerShdw>
                </a:effectLst>
              </a:rPr>
              <a:t>「朝見の儀」</a:t>
            </a:r>
            <a:endParaRPr lang="zh-CN" altLang="ja-JP" sz="54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738582" y="1578378"/>
            <a:ext cx="7943739" cy="4206837"/>
          </a:xfrm>
        </p:spPr>
        <p:txBody>
          <a:bodyPr/>
          <a:lstStyle/>
          <a:p>
            <a:pPr>
              <a:buClr>
                <a:srgbClr val="92D050"/>
              </a:buClr>
            </a:pPr>
            <a:r>
              <a:rPr lang="ja-JP" altLang="en-US" dirty="0" smtClean="0"/>
              <a:t>「朝見の儀」とは「</a:t>
            </a:r>
            <a:r>
              <a:rPr lang="ja-JP" altLang="ja-JP" dirty="0" smtClean="0">
                <a:cs typeface="Times New Roman"/>
              </a:rPr>
              <a:t>即位</a:t>
            </a:r>
            <a:r>
              <a:rPr lang="ja-JP" altLang="ja-JP" dirty="0">
                <a:cs typeface="Times New Roman"/>
              </a:rPr>
              <a:t>された天皇陛下が，ご即位後初めて公式に三権の長を始め国民を代表する人々と会われる儀式</a:t>
            </a:r>
            <a:r>
              <a:rPr lang="ja-JP" altLang="ja-JP" dirty="0" smtClean="0">
                <a:cs typeface="Times New Roman"/>
              </a:rPr>
              <a:t>」</a:t>
            </a:r>
            <a:endParaRPr lang="ja-JP" altLang="en-US" dirty="0" smtClean="0">
              <a:cs typeface="Times New Roman"/>
            </a:endParaRPr>
          </a:p>
          <a:p>
            <a:pPr>
              <a:buClr>
                <a:srgbClr val="92D050"/>
              </a:buClr>
            </a:pPr>
            <a:r>
              <a:rPr lang="en-US" altLang="ja-JP" dirty="0" smtClean="0">
                <a:cs typeface="Times New Roman"/>
              </a:rPr>
              <a:t>1989</a:t>
            </a:r>
            <a:r>
              <a:rPr lang="ja-JP" altLang="en-US" dirty="0" smtClean="0">
                <a:cs typeface="Times New Roman"/>
              </a:rPr>
              <a:t>年</a:t>
            </a:r>
            <a:r>
              <a:rPr lang="en-US" altLang="ja-JP" dirty="0" smtClean="0">
                <a:cs typeface="Times New Roman"/>
              </a:rPr>
              <a:t>(</a:t>
            </a:r>
            <a:r>
              <a:rPr lang="ja-JP" altLang="en-US" dirty="0" smtClean="0">
                <a:cs typeface="Times New Roman"/>
              </a:rPr>
              <a:t>平成元年</a:t>
            </a:r>
            <a:r>
              <a:rPr lang="en-US" altLang="ja-JP" dirty="0" smtClean="0">
                <a:cs typeface="Times New Roman"/>
              </a:rPr>
              <a:t>)1</a:t>
            </a:r>
            <a:r>
              <a:rPr lang="ja-JP" altLang="en-US" dirty="0" smtClean="0">
                <a:cs typeface="Times New Roman"/>
              </a:rPr>
              <a:t>月</a:t>
            </a:r>
            <a:r>
              <a:rPr lang="en-US" altLang="ja-JP" dirty="0" smtClean="0">
                <a:cs typeface="Times New Roman"/>
              </a:rPr>
              <a:t>9</a:t>
            </a:r>
            <a:r>
              <a:rPr lang="ja-JP" altLang="en-US" dirty="0" smtClean="0">
                <a:cs typeface="Times New Roman"/>
              </a:rPr>
              <a:t>日と</a:t>
            </a:r>
            <a:r>
              <a:rPr lang="en-US" altLang="ja-JP" dirty="0" smtClean="0">
                <a:cs typeface="Times New Roman"/>
              </a:rPr>
              <a:t>2019</a:t>
            </a:r>
            <a:r>
              <a:rPr lang="ja-JP" altLang="en-US" dirty="0" smtClean="0">
                <a:cs typeface="Times New Roman"/>
              </a:rPr>
              <a:t>年</a:t>
            </a:r>
            <a:r>
              <a:rPr lang="en-US" altLang="ja-JP" dirty="0" smtClean="0">
                <a:cs typeface="Times New Roman"/>
              </a:rPr>
              <a:t>(</a:t>
            </a:r>
            <a:r>
              <a:rPr lang="ja-JP" altLang="en-US" dirty="0" smtClean="0">
                <a:cs typeface="Times New Roman"/>
              </a:rPr>
              <a:t>令和元年</a:t>
            </a:r>
            <a:r>
              <a:rPr lang="en-US" altLang="ja-JP" dirty="0" smtClean="0">
                <a:cs typeface="Times New Roman"/>
              </a:rPr>
              <a:t>)5</a:t>
            </a:r>
            <a:r>
              <a:rPr lang="ja-JP" altLang="en-US" dirty="0" smtClean="0">
                <a:cs typeface="Times New Roman"/>
              </a:rPr>
              <a:t>月</a:t>
            </a:r>
            <a:r>
              <a:rPr lang="en-US" altLang="ja-JP" dirty="0" smtClean="0">
                <a:cs typeface="Times New Roman"/>
              </a:rPr>
              <a:t>1</a:t>
            </a:r>
            <a:r>
              <a:rPr lang="ja-JP" altLang="en-US" dirty="0" smtClean="0">
                <a:cs typeface="Times New Roman"/>
              </a:rPr>
              <a:t>日に開かれた</a:t>
            </a:r>
          </a:p>
          <a:p>
            <a:pPr>
              <a:buClr>
                <a:srgbClr val="92D050"/>
              </a:buClr>
            </a:pPr>
            <a:r>
              <a:rPr lang="ja-JP" altLang="en-US" dirty="0">
                <a:cs typeface="Times New Roman"/>
              </a:rPr>
              <a:t>内閣が「国事行為</a:t>
            </a:r>
            <a:r>
              <a:rPr lang="ja-JP" altLang="en-US" dirty="0" smtClean="0">
                <a:cs typeface="Times New Roman"/>
              </a:rPr>
              <a:t>」</a:t>
            </a:r>
            <a:r>
              <a:rPr lang="ja-JP" altLang="en-US" dirty="0">
                <a:cs typeface="Times New Roman"/>
              </a:rPr>
              <a:t>と</a:t>
            </a:r>
            <a:r>
              <a:rPr lang="ja-JP" altLang="en-US" dirty="0" smtClean="0">
                <a:cs typeface="Times New Roman"/>
              </a:rPr>
              <a:t>認めた</a:t>
            </a:r>
          </a:p>
          <a:p>
            <a:pPr>
              <a:buClr>
                <a:srgbClr val="92D050"/>
              </a:buClr>
            </a:pPr>
            <a:r>
              <a:rPr lang="ja-JP" altLang="en-US" dirty="0">
                <a:cs typeface="Times New Roman"/>
              </a:rPr>
              <a:t>つまり</a:t>
            </a:r>
            <a:r>
              <a:rPr lang="ja-JP" altLang="en-US" dirty="0" smtClean="0">
                <a:cs typeface="Times New Roman"/>
              </a:rPr>
              <a:t>、その儀式全般は、内閣</a:t>
            </a:r>
            <a:r>
              <a:rPr lang="ja-JP" altLang="en-US" dirty="0">
                <a:cs typeface="Times New Roman"/>
              </a:rPr>
              <a:t>の助言</a:t>
            </a:r>
            <a:r>
              <a:rPr lang="ja-JP" altLang="en-US" dirty="0" smtClean="0">
                <a:cs typeface="Times New Roman"/>
              </a:rPr>
              <a:t>と</a:t>
            </a:r>
            <a:r>
              <a:rPr lang="ja-JP" altLang="en-US" dirty="0">
                <a:cs typeface="Times New Roman"/>
              </a:rPr>
              <a:t>承認が必要で</a:t>
            </a:r>
            <a:r>
              <a:rPr lang="ja-JP" altLang="en-US" dirty="0" smtClean="0">
                <a:cs typeface="Times New Roman"/>
              </a:rPr>
              <a:t>、</a:t>
            </a:r>
            <a:r>
              <a:rPr lang="ja-JP" altLang="en-US" dirty="0">
                <a:cs typeface="Times New Roman"/>
              </a:rPr>
              <a:t>内閣が責任を</a:t>
            </a:r>
            <a:r>
              <a:rPr lang="ja-JP" altLang="en-US" dirty="0" smtClean="0">
                <a:cs typeface="Times New Roman"/>
              </a:rPr>
              <a:t>取る</a:t>
            </a:r>
            <a:endParaRPr lang="en-US" altLang="ja-JP" dirty="0" smtClean="0">
              <a:cs typeface="Times New Roman"/>
            </a:endParaRPr>
          </a:p>
          <a:p>
            <a:pPr>
              <a:buClr>
                <a:srgbClr val="92D050"/>
              </a:buClr>
            </a:pPr>
            <a:endParaRPr lang="en-US" altLang="ja-JP" dirty="0" smtClean="0"/>
          </a:p>
          <a:p>
            <a:pPr marL="0" indent="0">
              <a:buClr>
                <a:srgbClr val="92D050"/>
              </a:buClr>
              <a:buNone/>
            </a:pPr>
            <a:endParaRPr lang="ja-JP" altLang="en-US" dirty="0" smtClean="0"/>
          </a:p>
          <a:p>
            <a:pPr>
              <a:buClr>
                <a:srgbClr val="92D050"/>
              </a:buClr>
            </a:pPr>
            <a:endParaRPr lang="ja-JP" altLang="en-US" dirty="0" smtClean="0"/>
          </a:p>
        </p:txBody>
      </p:sp>
    </p:spTree>
    <p:extLst>
      <p:ext uri="{BB962C8B-B14F-4D97-AF65-F5344CB8AC3E}">
        <p14:creationId xmlns:p14="http://schemas.microsoft.com/office/powerpoint/2010/main" val="243221492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54</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7821" y="1333560"/>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84111" y="258869"/>
            <a:ext cx="8312150" cy="860389"/>
          </a:xfrm>
        </p:spPr>
        <p:txBody>
          <a:bodyPr>
            <a:scene3d>
              <a:camera prst="orthographicFront"/>
              <a:lightRig rig="threePt" dir="t"/>
            </a:scene3d>
            <a:sp3d extrusionH="57150">
              <a:bevelT w="38100" h="38100" prst="angle"/>
            </a:sp3d>
          </a:bodyPr>
          <a:lstStyle/>
          <a:p>
            <a:r>
              <a:rPr lang="ja-JP" altLang="en-US" sz="5400" b="1" dirty="0" smtClean="0">
                <a:effectLst>
                  <a:outerShdw blurRad="38100" dist="38100" dir="2700000" algn="tl">
                    <a:srgbClr val="000000">
                      <a:alpha val="43137"/>
                    </a:srgbClr>
                  </a:outerShdw>
                </a:effectLst>
              </a:rPr>
              <a:t>平成の「朝見の儀」</a:t>
            </a:r>
            <a:endParaRPr lang="zh-CN" altLang="ja-JP" sz="54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738582" y="1578378"/>
            <a:ext cx="7943739" cy="4206837"/>
          </a:xfrm>
        </p:spPr>
        <p:txBody>
          <a:bodyPr/>
          <a:lstStyle/>
          <a:p>
            <a:pPr>
              <a:buClr>
                <a:srgbClr val="92D050"/>
              </a:buClr>
            </a:pPr>
            <a:r>
              <a:rPr lang="ja-JP" altLang="en-US" dirty="0" smtClean="0"/>
              <a:t>新天皇の「おことば」</a:t>
            </a:r>
          </a:p>
          <a:p>
            <a:pPr marL="0" indent="0">
              <a:buClr>
                <a:srgbClr val="92D050"/>
              </a:buClr>
              <a:buNone/>
            </a:pPr>
            <a:endParaRPr lang="ja-JP" altLang="en-US" dirty="0" smtClean="0">
              <a:cs typeface="Times New Roman"/>
            </a:endParaRPr>
          </a:p>
          <a:p>
            <a:pPr marL="304800">
              <a:spcAft>
                <a:spcPts val="0"/>
              </a:spcAft>
            </a:pPr>
            <a:r>
              <a:rPr lang="ja-JP" altLang="ja-JP" dirty="0" smtClean="0">
                <a:cs typeface="Times New Roman"/>
              </a:rPr>
              <a:t>「</a:t>
            </a:r>
            <a:r>
              <a:rPr lang="ja-JP" altLang="ja-JP" u="sng" kern="100" dirty="0" smtClean="0">
                <a:solidFill>
                  <a:srgbClr val="FFFF00"/>
                </a:solidFill>
                <a:cs typeface="Times New Roman"/>
              </a:rPr>
              <a:t>皆さん</a:t>
            </a:r>
            <a:r>
              <a:rPr lang="ja-JP" altLang="ja-JP" u="sng" kern="100" dirty="0">
                <a:solidFill>
                  <a:srgbClr val="FFFF00"/>
                </a:solidFill>
                <a:cs typeface="Times New Roman"/>
              </a:rPr>
              <a:t>とともに日本国憲法を守り</a:t>
            </a:r>
            <a:r>
              <a:rPr lang="ja-JP" altLang="ja-JP" kern="100" dirty="0">
                <a:cs typeface="Times New Roman"/>
              </a:rPr>
              <a:t>，これに従って責務を果たすことを誓い，国運の一層の進展と世界の平和，人類福祉の増進を切に希望してやみません」</a:t>
            </a:r>
            <a:endParaRPr lang="ja-JP" altLang="ja-JP" sz="3600" kern="100" dirty="0">
              <a:ea typeface="ＭＳ ゴシック"/>
              <a:cs typeface="Times New Roman"/>
            </a:endParaRPr>
          </a:p>
          <a:p>
            <a:pPr marL="0" indent="0">
              <a:buClr>
                <a:srgbClr val="92D050"/>
              </a:buClr>
              <a:buNone/>
            </a:pPr>
            <a:endParaRPr lang="en-US" altLang="ja-JP" dirty="0" smtClean="0">
              <a:cs typeface="Times New Roman"/>
            </a:endParaRPr>
          </a:p>
          <a:p>
            <a:pPr>
              <a:buClr>
                <a:srgbClr val="92D050"/>
              </a:buClr>
            </a:pPr>
            <a:endParaRPr lang="en-US" altLang="ja-JP" dirty="0" smtClean="0"/>
          </a:p>
          <a:p>
            <a:pPr marL="0" indent="0">
              <a:buClr>
                <a:srgbClr val="92D050"/>
              </a:buClr>
              <a:buNone/>
            </a:pPr>
            <a:endParaRPr lang="ja-JP" altLang="en-US" dirty="0" smtClean="0"/>
          </a:p>
          <a:p>
            <a:pPr>
              <a:buClr>
                <a:srgbClr val="92D050"/>
              </a:buClr>
            </a:pPr>
            <a:endParaRPr lang="ja-JP" altLang="en-US" dirty="0" smtClean="0"/>
          </a:p>
        </p:txBody>
      </p:sp>
    </p:spTree>
    <p:extLst>
      <p:ext uri="{BB962C8B-B14F-4D97-AF65-F5344CB8AC3E}">
        <p14:creationId xmlns:p14="http://schemas.microsoft.com/office/powerpoint/2010/main" val="14705830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55</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7821" y="1333560"/>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84111" y="258869"/>
            <a:ext cx="8312150" cy="860389"/>
          </a:xfrm>
        </p:spPr>
        <p:txBody>
          <a:bodyPr>
            <a:scene3d>
              <a:camera prst="orthographicFront"/>
              <a:lightRig rig="threePt" dir="t"/>
            </a:scene3d>
            <a:sp3d extrusionH="57150">
              <a:bevelT w="38100" h="38100" prst="angle"/>
            </a:sp3d>
          </a:bodyPr>
          <a:lstStyle/>
          <a:p>
            <a:r>
              <a:rPr lang="ja-JP" altLang="en-US" sz="5400" b="1" dirty="0" smtClean="0">
                <a:effectLst>
                  <a:outerShdw blurRad="38100" dist="38100" dir="2700000" algn="tl">
                    <a:srgbClr val="000000">
                      <a:alpha val="43137"/>
                    </a:srgbClr>
                  </a:outerShdw>
                </a:effectLst>
              </a:rPr>
              <a:t>令和の「朝見の儀」</a:t>
            </a:r>
            <a:endParaRPr lang="zh-CN" altLang="ja-JP" sz="54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738582" y="1578378"/>
            <a:ext cx="7943739" cy="4206837"/>
          </a:xfrm>
        </p:spPr>
        <p:txBody>
          <a:bodyPr/>
          <a:lstStyle/>
          <a:p>
            <a:pPr>
              <a:buClr>
                <a:srgbClr val="92D050"/>
              </a:buClr>
            </a:pPr>
            <a:r>
              <a:rPr lang="ja-JP" altLang="en-US" dirty="0" smtClean="0"/>
              <a:t>新天皇の「おことば」</a:t>
            </a:r>
          </a:p>
          <a:p>
            <a:pPr marL="0" indent="0">
              <a:buClr>
                <a:srgbClr val="92D050"/>
              </a:buClr>
              <a:buNone/>
            </a:pPr>
            <a:endParaRPr lang="ja-JP" altLang="en-US" dirty="0" smtClean="0">
              <a:cs typeface="Times New Roman"/>
            </a:endParaRPr>
          </a:p>
          <a:p>
            <a:pPr marL="0" indent="0">
              <a:buClr>
                <a:srgbClr val="92D050"/>
              </a:buClr>
              <a:buNone/>
            </a:pPr>
            <a:r>
              <a:rPr lang="ja-JP" altLang="ja-JP" dirty="0" smtClean="0">
                <a:cs typeface="Times New Roman"/>
              </a:rPr>
              <a:t>「</a:t>
            </a:r>
            <a:r>
              <a:rPr lang="ja-JP" altLang="ja-JP" u="sng" dirty="0">
                <a:cs typeface="Times New Roman"/>
              </a:rPr>
              <a:t>憲法にのっとり</a:t>
            </a:r>
            <a:r>
              <a:rPr lang="ja-JP" altLang="ja-JP" dirty="0">
                <a:cs typeface="Times New Roman"/>
              </a:rPr>
              <a:t>、日本国及び日本国民統合の</a:t>
            </a:r>
            <a:r>
              <a:rPr lang="ja-JP" altLang="ja-JP" u="sng" dirty="0">
                <a:cs typeface="Times New Roman"/>
              </a:rPr>
              <a:t>象徴としての責務を果たす</a:t>
            </a:r>
            <a:r>
              <a:rPr lang="ja-JP" altLang="ja-JP" dirty="0">
                <a:cs typeface="Times New Roman"/>
              </a:rPr>
              <a:t>ことを誓い、国民の幸せと国の一層の発展、そして世界の平和を切に希望します</a:t>
            </a:r>
            <a:r>
              <a:rPr lang="ja-JP" altLang="ja-JP" dirty="0" smtClean="0">
                <a:cs typeface="Times New Roman"/>
              </a:rPr>
              <a:t>。</a:t>
            </a:r>
            <a:r>
              <a:rPr lang="ja-JP" altLang="en-US" dirty="0" smtClean="0">
                <a:cs typeface="Times New Roman"/>
              </a:rPr>
              <a:t>」</a:t>
            </a:r>
            <a:endParaRPr lang="en-US" altLang="ja-JP" dirty="0" smtClean="0">
              <a:cs typeface="Times New Roman"/>
            </a:endParaRPr>
          </a:p>
          <a:p>
            <a:pPr>
              <a:buClr>
                <a:srgbClr val="92D050"/>
              </a:buClr>
            </a:pPr>
            <a:endParaRPr lang="en-US" altLang="ja-JP" dirty="0" smtClean="0"/>
          </a:p>
          <a:p>
            <a:pPr marL="0" indent="0">
              <a:buClr>
                <a:srgbClr val="92D050"/>
              </a:buClr>
              <a:buNone/>
            </a:pPr>
            <a:endParaRPr lang="ja-JP" altLang="en-US" dirty="0" smtClean="0"/>
          </a:p>
          <a:p>
            <a:pPr>
              <a:buClr>
                <a:srgbClr val="92D050"/>
              </a:buClr>
            </a:pPr>
            <a:endParaRPr lang="ja-JP" altLang="en-US" dirty="0" smtClean="0"/>
          </a:p>
        </p:txBody>
      </p:sp>
    </p:spTree>
    <p:extLst>
      <p:ext uri="{BB962C8B-B14F-4D97-AF65-F5344CB8AC3E}">
        <p14:creationId xmlns:p14="http://schemas.microsoft.com/office/powerpoint/2010/main" val="399954147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56</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7821" y="1333560"/>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84111" y="258869"/>
            <a:ext cx="8312150" cy="860389"/>
          </a:xfrm>
        </p:spPr>
        <p:txBody>
          <a:bodyPr>
            <a:scene3d>
              <a:camera prst="orthographicFront"/>
              <a:lightRig rig="threePt" dir="t"/>
            </a:scene3d>
            <a:sp3d extrusionH="57150">
              <a:bevelT w="38100" h="38100" prst="angle"/>
            </a:sp3d>
          </a:bodyPr>
          <a:lstStyle/>
          <a:p>
            <a:r>
              <a:rPr lang="ja-JP" altLang="ja-JP" sz="5400" b="1" dirty="0">
                <a:effectLst>
                  <a:outerShdw blurRad="38100" dist="38100" dir="2700000" algn="tl">
                    <a:srgbClr val="000000">
                      <a:alpha val="43137"/>
                    </a:srgbClr>
                  </a:outerShdw>
                </a:effectLst>
                <a:latin typeface="Times New Roman"/>
                <a:cs typeface="Times New Roman"/>
              </a:rPr>
              <a:t>竹下総理大臣による奉答</a:t>
            </a:r>
            <a:r>
              <a:rPr lang="ja-JP" altLang="ja-JP" sz="5400" b="1" dirty="0" smtClean="0">
                <a:effectLst>
                  <a:outerShdw blurRad="38100" dist="38100" dir="2700000" algn="tl">
                    <a:srgbClr val="000000">
                      <a:alpha val="43137"/>
                    </a:srgbClr>
                  </a:outerShdw>
                </a:effectLst>
                <a:latin typeface="Times New Roman"/>
                <a:cs typeface="Times New Roman"/>
              </a:rPr>
              <a:t>文</a:t>
            </a:r>
            <a:endParaRPr lang="zh-CN" altLang="ja-JP" sz="5400" b="1" dirty="0" smtClean="0">
              <a:effectLst>
                <a:outerShdw blurRad="38100" dist="38100" dir="2700000" algn="tl">
                  <a:srgbClr val="000000">
                    <a:alpha val="43137"/>
                  </a:srgbClr>
                </a:outerShdw>
              </a:effectLst>
            </a:endParaRPr>
          </a:p>
        </p:txBody>
      </p:sp>
      <p:sp>
        <p:nvSpPr>
          <p:cNvPr id="39941" name="コンテンツ プレースホルダー 2"/>
          <p:cNvSpPr>
            <a:spLocks noGrp="1" noChangeArrowheads="1"/>
          </p:cNvSpPr>
          <p:nvPr>
            <p:ph idx="4294967295"/>
          </p:nvPr>
        </p:nvSpPr>
        <p:spPr>
          <a:xfrm>
            <a:off x="539552" y="1814451"/>
            <a:ext cx="8280920" cy="4206837"/>
          </a:xfrm>
        </p:spPr>
        <p:txBody>
          <a:bodyPr/>
          <a:lstStyle/>
          <a:p>
            <a:pPr marL="0" indent="0">
              <a:spcAft>
                <a:spcPts val="0"/>
              </a:spcAft>
              <a:buNone/>
            </a:pPr>
            <a:r>
              <a:rPr lang="ja-JP" altLang="ja-JP" kern="100" dirty="0">
                <a:cs typeface="Times New Roman"/>
              </a:rPr>
              <a:t> </a:t>
            </a:r>
            <a:r>
              <a:rPr lang="ja-JP" altLang="ja-JP" u="sng" kern="100" dirty="0" smtClean="0">
                <a:cs typeface="Times New Roman"/>
              </a:rPr>
              <a:t>国民</a:t>
            </a:r>
            <a:r>
              <a:rPr lang="ja-JP" altLang="ja-JP" u="sng" kern="100" dirty="0">
                <a:cs typeface="Times New Roman"/>
              </a:rPr>
              <a:t>一同、日本国憲法の下</a:t>
            </a:r>
            <a:r>
              <a:rPr lang="ja-JP" altLang="ja-JP" kern="100" dirty="0">
                <a:cs typeface="Times New Roman"/>
              </a:rPr>
              <a:t>、天皇陛下を国民統合の象徴と仰ぎ、世界に開かれ、活力に満ち、文化豊かな日本を建設し、世界の平和と人類福祉の増進のため、更に最善の</a:t>
            </a:r>
            <a:r>
              <a:rPr lang="ja-JP" altLang="ja-JP" u="sng" kern="100" dirty="0">
                <a:cs typeface="Times New Roman"/>
              </a:rPr>
              <a:t>努力を尽くすことをお誓い申し上げます</a:t>
            </a:r>
            <a:r>
              <a:rPr lang="ja-JP" altLang="ja-JP" kern="100" dirty="0" smtClean="0">
                <a:cs typeface="Times New Roman"/>
              </a:rPr>
              <a:t>。</a:t>
            </a:r>
            <a:endParaRPr lang="ja-JP" altLang="ja-JP" sz="3600" kern="100" dirty="0">
              <a:ea typeface="ＭＳ ゴシック"/>
              <a:cs typeface="Times New Roman"/>
            </a:endParaRPr>
          </a:p>
          <a:p>
            <a:pPr marL="0" indent="0">
              <a:buClr>
                <a:srgbClr val="92D050"/>
              </a:buClr>
              <a:buNone/>
            </a:pPr>
            <a:endParaRPr lang="en-US" altLang="ja-JP" dirty="0" smtClean="0"/>
          </a:p>
          <a:p>
            <a:pPr marL="0" indent="0">
              <a:buClr>
                <a:srgbClr val="92D050"/>
              </a:buClr>
              <a:buNone/>
            </a:pPr>
            <a:endParaRPr lang="ja-JP" altLang="en-US" dirty="0" smtClean="0"/>
          </a:p>
          <a:p>
            <a:pPr marL="0" indent="0" algn="ctr">
              <a:buClr>
                <a:srgbClr val="92D050"/>
              </a:buClr>
              <a:buNone/>
            </a:pPr>
            <a:r>
              <a:rPr lang="ja-JP" altLang="en-US" sz="4800" dirty="0" smtClean="0">
                <a:solidFill>
                  <a:srgbClr val="FFFF00"/>
                </a:solidFill>
              </a:rPr>
              <a:t>憲法遵守の誓いだと読める</a:t>
            </a:r>
          </a:p>
        </p:txBody>
      </p:sp>
    </p:spTree>
    <p:extLst>
      <p:ext uri="{BB962C8B-B14F-4D97-AF65-F5344CB8AC3E}">
        <p14:creationId xmlns:p14="http://schemas.microsoft.com/office/powerpoint/2010/main" val="4077312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9941">
                                            <p:txEl>
                                              <p:pRg st="3" end="3"/>
                                            </p:txEl>
                                          </p:spTgt>
                                        </p:tgtEl>
                                        <p:attrNameLst>
                                          <p:attrName>style.visibility</p:attrName>
                                        </p:attrNameLst>
                                      </p:cBhvr>
                                      <p:to>
                                        <p:strVal val="visible"/>
                                      </p:to>
                                    </p:set>
                                    <p:animEffect transition="in" filter="fade">
                                      <p:cBhvr>
                                        <p:cTn id="7" dur="1000"/>
                                        <p:tgtEl>
                                          <p:spTgt spid="39941">
                                            <p:txEl>
                                              <p:pRg st="3" end="3"/>
                                            </p:txEl>
                                          </p:spTgt>
                                        </p:tgtEl>
                                      </p:cBhvr>
                                    </p:animEffect>
                                    <p:anim calcmode="lin" valueType="num">
                                      <p:cBhvr>
                                        <p:cTn id="8" dur="1000" fill="hold"/>
                                        <p:tgtEl>
                                          <p:spTgt spid="39941">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994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57</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7821" y="1333560"/>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0" y="258869"/>
            <a:ext cx="9036496" cy="860389"/>
          </a:xfrm>
        </p:spPr>
        <p:txBody>
          <a:bodyPr>
            <a:scene3d>
              <a:camera prst="orthographicFront"/>
              <a:lightRig rig="threePt" dir="t"/>
            </a:scene3d>
            <a:sp3d extrusionH="57150">
              <a:bevelT w="38100" h="38100" prst="angle"/>
            </a:sp3d>
          </a:bodyPr>
          <a:lstStyle/>
          <a:p>
            <a:r>
              <a:rPr lang="ja-JP" altLang="en-US" dirty="0" smtClean="0">
                <a:latin typeface="Times New Roman"/>
                <a:cs typeface="Times New Roman"/>
              </a:rPr>
              <a:t>安倍</a:t>
            </a:r>
            <a:r>
              <a:rPr lang="ja-JP" altLang="ja-JP" dirty="0" smtClean="0">
                <a:latin typeface="Times New Roman"/>
                <a:cs typeface="Times New Roman"/>
              </a:rPr>
              <a:t>総理</a:t>
            </a:r>
            <a:r>
              <a:rPr lang="ja-JP" altLang="ja-JP" dirty="0">
                <a:latin typeface="Times New Roman"/>
                <a:cs typeface="Times New Roman"/>
              </a:rPr>
              <a:t>大臣に</a:t>
            </a:r>
            <a:r>
              <a:rPr lang="ja-JP" altLang="ja-JP" dirty="0" smtClean="0">
                <a:latin typeface="Times New Roman"/>
                <a:cs typeface="Times New Roman"/>
              </a:rPr>
              <a:t>よる</a:t>
            </a:r>
            <a:r>
              <a:rPr lang="ja-JP" altLang="ja-JP" dirty="0">
                <a:latin typeface="Times New Roman"/>
                <a:cs typeface="Times New Roman"/>
              </a:rPr>
              <a:t>「国民代表の辞」</a:t>
            </a:r>
            <a:endParaRPr lang="zh-CN" altLang="ja-JP" dirty="0" smtClean="0"/>
          </a:p>
        </p:txBody>
      </p:sp>
      <p:sp>
        <p:nvSpPr>
          <p:cNvPr id="39941" name="コンテンツ プレースホルダー 2"/>
          <p:cNvSpPr>
            <a:spLocks noGrp="1" noChangeArrowheads="1"/>
          </p:cNvSpPr>
          <p:nvPr>
            <p:ph idx="4294967295"/>
          </p:nvPr>
        </p:nvSpPr>
        <p:spPr>
          <a:xfrm>
            <a:off x="539552" y="1814451"/>
            <a:ext cx="8424936" cy="4206837"/>
          </a:xfrm>
        </p:spPr>
        <p:txBody>
          <a:bodyPr/>
          <a:lstStyle/>
          <a:p>
            <a:pPr marL="0" indent="0">
              <a:spcAft>
                <a:spcPts val="0"/>
              </a:spcAft>
              <a:buNone/>
            </a:pPr>
            <a:r>
              <a:rPr lang="ja-JP" altLang="ja-JP" dirty="0">
                <a:cs typeface="Times New Roman"/>
              </a:rPr>
              <a:t>英邁なる天皇陛下から、上皇陛下のこれまでの歩みに深く思いを致し、日本国憲法にのっとり、日本国及び日本国民統合の象徴としての責務を果たされるとともに、国民の幸せと国の一層の発展、世界の平和を切に希望するとのおことばを賜りました。</a:t>
            </a:r>
            <a:endParaRPr lang="en-US" altLang="ja-JP" dirty="0" smtClean="0"/>
          </a:p>
          <a:p>
            <a:pPr marL="0" indent="0">
              <a:buClr>
                <a:srgbClr val="92D050"/>
              </a:buClr>
              <a:buNone/>
            </a:pPr>
            <a:endParaRPr lang="ja-JP" altLang="en-US" dirty="0" smtClean="0"/>
          </a:p>
          <a:p>
            <a:pPr marL="0" indent="0" algn="ctr">
              <a:buClr>
                <a:srgbClr val="92D050"/>
              </a:buClr>
              <a:buNone/>
            </a:pPr>
            <a:r>
              <a:rPr lang="ja-JP" altLang="en-US" sz="3600" u="sng" dirty="0" smtClean="0">
                <a:solidFill>
                  <a:srgbClr val="FFFF00"/>
                </a:solidFill>
              </a:rPr>
              <a:t>単なる引用。総理大臣としての決意なし。</a:t>
            </a:r>
          </a:p>
        </p:txBody>
      </p:sp>
    </p:spTree>
    <p:extLst>
      <p:ext uri="{BB962C8B-B14F-4D97-AF65-F5344CB8AC3E}">
        <p14:creationId xmlns:p14="http://schemas.microsoft.com/office/powerpoint/2010/main" val="1192897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9941">
                                            <p:txEl>
                                              <p:pRg st="2" end="2"/>
                                            </p:txEl>
                                          </p:spTgt>
                                        </p:tgtEl>
                                        <p:attrNameLst>
                                          <p:attrName>style.visibility</p:attrName>
                                        </p:attrNameLst>
                                      </p:cBhvr>
                                      <p:to>
                                        <p:strVal val="visible"/>
                                      </p:to>
                                    </p:set>
                                    <p:animEffect transition="in" filter="fade">
                                      <p:cBhvr>
                                        <p:cTn id="7" dur="2000"/>
                                        <p:tgtEl>
                                          <p:spTgt spid="39941">
                                            <p:txEl>
                                              <p:pRg st="2" end="2"/>
                                            </p:txEl>
                                          </p:spTgt>
                                        </p:tgtEl>
                                      </p:cBhvr>
                                    </p:animEffect>
                                    <p:anim calcmode="lin" valueType="num">
                                      <p:cBhvr>
                                        <p:cTn id="8" dur="2000" fill="hold"/>
                                        <p:tgtEl>
                                          <p:spTgt spid="39941">
                                            <p:txEl>
                                              <p:pRg st="2" end="2"/>
                                            </p:txEl>
                                          </p:spTgt>
                                        </p:tgtEl>
                                        <p:attrNameLst>
                                          <p:attrName>ppt_w</p:attrName>
                                        </p:attrNameLst>
                                      </p:cBhvr>
                                      <p:tavLst>
                                        <p:tav tm="0" fmla="#ppt_w*sin(2.5*pi*$)">
                                          <p:val>
                                            <p:fltVal val="0"/>
                                          </p:val>
                                        </p:tav>
                                        <p:tav tm="100000">
                                          <p:val>
                                            <p:fltVal val="1"/>
                                          </p:val>
                                        </p:tav>
                                      </p:tavLst>
                                    </p:anim>
                                    <p:anim calcmode="lin" valueType="num">
                                      <p:cBhvr>
                                        <p:cTn id="9" dur="2000" fill="hold"/>
                                        <p:tgtEl>
                                          <p:spTgt spid="39941">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58</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95288" y="44624"/>
            <a:ext cx="8312150" cy="1143000"/>
          </a:xfrm>
        </p:spPr>
        <p:txBody>
          <a:bodyPr>
            <a:scene3d>
              <a:camera prst="orthographicFront"/>
              <a:lightRig rig="threePt" dir="t"/>
            </a:scene3d>
            <a:sp3d extrusionH="57150">
              <a:bevelT w="38100" h="38100" prst="angle"/>
            </a:sp3d>
          </a:bodyPr>
          <a:lstStyle/>
          <a:p>
            <a:pPr lvl="0" eaLnBrk="1" fontAlgn="auto" hangingPunct="1">
              <a:spcBef>
                <a:spcPts val="0"/>
              </a:spcBef>
              <a:spcAft>
                <a:spcPts val="0"/>
              </a:spcAft>
            </a:pPr>
            <a:r>
              <a:rPr lang="ja-JP" altLang="zh-CN" sz="4800" dirty="0" smtClean="0"/>
              <a:t/>
            </a:r>
            <a:br>
              <a:rPr lang="ja-JP" altLang="zh-CN" sz="4800" dirty="0" smtClean="0"/>
            </a:br>
            <a:r>
              <a:rPr lang="ja-JP" altLang="en-US" sz="4800" dirty="0" smtClean="0"/>
              <a:t>しかし「憲法マジック」が</a:t>
            </a:r>
            <a:r>
              <a:rPr lang="ja-JP" altLang="en-US" sz="4800" b="1" dirty="0" smtClean="0">
                <a:effectLst>
                  <a:innerShdw blurRad="114300">
                    <a:prstClr val="black"/>
                  </a:innerShdw>
                </a:effectLst>
              </a:rPr>
              <a:t>定説</a:t>
            </a:r>
            <a:r>
              <a:rPr lang="zh-CN" altLang="ja-JP" sz="4800" b="1" dirty="0" smtClean="0">
                <a:effectLst>
                  <a:innerShdw blurRad="114300">
                    <a:prstClr val="black"/>
                  </a:innerShdw>
                </a:effectLst>
              </a:rPr>
              <a:t/>
            </a:r>
            <a:br>
              <a:rPr lang="zh-CN" altLang="ja-JP" sz="4800" b="1" dirty="0" smtClean="0">
                <a:effectLst>
                  <a:innerShdw blurRad="114300">
                    <a:prstClr val="black"/>
                  </a:innerShdw>
                </a:effectLst>
              </a:rPr>
            </a:br>
            <a:endParaRPr lang="zh-CN" altLang="ja-JP" sz="4800" b="1" dirty="0" smtClean="0">
              <a:effectLst>
                <a:innerShdw blurRad="114300">
                  <a:prstClr val="black"/>
                </a:innerShdw>
              </a:effectLst>
            </a:endParaRPr>
          </a:p>
        </p:txBody>
      </p:sp>
      <p:sp>
        <p:nvSpPr>
          <p:cNvPr id="39941" name="コンテンツ プレースホルダー 2"/>
          <p:cNvSpPr>
            <a:spLocks noGrp="1" noChangeArrowheads="1"/>
          </p:cNvSpPr>
          <p:nvPr>
            <p:ph idx="4294967295"/>
          </p:nvPr>
        </p:nvSpPr>
        <p:spPr>
          <a:xfrm>
            <a:off x="539552" y="1485925"/>
            <a:ext cx="8167886" cy="4751387"/>
          </a:xfrm>
        </p:spPr>
        <p:txBody>
          <a:bodyPr/>
          <a:lstStyle/>
          <a:p>
            <a:pPr marL="0" indent="0" algn="ctr">
              <a:buClr>
                <a:schemeClr val="tx1"/>
              </a:buClr>
              <a:buSzPct val="100000"/>
              <a:buNone/>
            </a:pPr>
            <a:r>
              <a:rPr lang="ja-JP" altLang="en-US" sz="4400" b="1" dirty="0" smtClean="0">
                <a:solidFill>
                  <a:srgbClr val="FFFF00"/>
                </a:solidFill>
              </a:rPr>
              <a:t>「解釈改憲」もその他の改変も</a:t>
            </a:r>
            <a:endParaRPr lang="en-US" altLang="ja-JP" sz="4400" b="1" dirty="0" smtClean="0">
              <a:solidFill>
                <a:srgbClr val="FFFF00"/>
              </a:solidFill>
            </a:endParaRPr>
          </a:p>
          <a:p>
            <a:pPr marL="0" indent="0">
              <a:buClr>
                <a:schemeClr val="tx1"/>
              </a:buClr>
              <a:buSzPct val="100000"/>
              <a:buNone/>
            </a:pPr>
            <a:endParaRPr lang="en-US" altLang="ja-JP" sz="4400" b="1" dirty="0">
              <a:solidFill>
                <a:srgbClr val="FFFF00"/>
              </a:solidFill>
            </a:endParaRPr>
          </a:p>
          <a:p>
            <a:pPr marL="0" indent="0" algn="ctr">
              <a:buClr>
                <a:schemeClr val="tx1"/>
              </a:buClr>
              <a:buSzPct val="100000"/>
              <a:buNone/>
            </a:pPr>
            <a:r>
              <a:rPr lang="ja-JP" altLang="en-US" sz="5400" b="1" u="sng" dirty="0" smtClean="0">
                <a:solidFill>
                  <a:srgbClr val="FFFF00"/>
                </a:solidFill>
              </a:rPr>
              <a:t>「憲法違反」にはならない</a:t>
            </a:r>
            <a:endParaRPr lang="en-US" altLang="ja-JP" sz="5400" b="1" u="sng" dirty="0" smtClean="0">
              <a:solidFill>
                <a:srgbClr val="FFFF00"/>
              </a:solidFill>
            </a:endParaRPr>
          </a:p>
          <a:p>
            <a:pPr marL="0" indent="0" algn="ctr">
              <a:buClr>
                <a:schemeClr val="tx1"/>
              </a:buClr>
              <a:buSzPct val="100000"/>
              <a:buNone/>
            </a:pPr>
            <a:endParaRPr lang="en-US" altLang="ja-JP" sz="4400" b="1" dirty="0" smtClean="0">
              <a:solidFill>
                <a:srgbClr val="FFFF00"/>
              </a:solidFill>
            </a:endParaRPr>
          </a:p>
          <a:p>
            <a:pPr marL="0" indent="0" algn="ctr">
              <a:buClr>
                <a:schemeClr val="tx1"/>
              </a:buClr>
              <a:buSzPct val="100000"/>
              <a:buNone/>
            </a:pPr>
            <a:r>
              <a:rPr lang="ja-JP" altLang="en-US" sz="4400" b="1" dirty="0" smtClean="0">
                <a:solidFill>
                  <a:srgbClr val="FFFF00"/>
                </a:solidFill>
              </a:rPr>
              <a:t>と日常的に囁かれていたら</a:t>
            </a:r>
            <a:r>
              <a:rPr lang="en-US" altLang="ja-JP" sz="4400" b="1" dirty="0" smtClean="0">
                <a:solidFill>
                  <a:srgbClr val="FFFF00"/>
                </a:solidFill>
              </a:rPr>
              <a:t>?</a:t>
            </a:r>
            <a:endParaRPr lang="ja-JP" altLang="en-US" sz="4400" b="1" dirty="0" smtClean="0">
              <a:solidFill>
                <a:srgbClr val="FFFF00"/>
              </a:solidFill>
            </a:endParaRPr>
          </a:p>
          <a:p>
            <a:pPr>
              <a:buClr>
                <a:srgbClr val="92D050"/>
              </a:buClr>
            </a:pPr>
            <a:endParaRPr lang="ja-JP" altLang="en-US" sz="4400" dirty="0" smtClean="0">
              <a:solidFill>
                <a:srgbClr val="FFFF00"/>
              </a:solidFill>
            </a:endParaRPr>
          </a:p>
        </p:txBody>
      </p:sp>
    </p:spTree>
    <p:extLst>
      <p:ext uri="{BB962C8B-B14F-4D97-AF65-F5344CB8AC3E}">
        <p14:creationId xmlns:p14="http://schemas.microsoft.com/office/powerpoint/2010/main" val="145171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9941">
                                            <p:txEl>
                                              <p:pRg st="2" end="2"/>
                                            </p:txEl>
                                          </p:spTgt>
                                        </p:tgtEl>
                                        <p:attrNameLst>
                                          <p:attrName>style.visibility</p:attrName>
                                        </p:attrNameLst>
                                      </p:cBhvr>
                                      <p:to>
                                        <p:strVal val="visible"/>
                                      </p:to>
                                    </p:set>
                                    <p:animEffect transition="in" filter="fade">
                                      <p:cBhvr>
                                        <p:cTn id="7" dur="2000"/>
                                        <p:tgtEl>
                                          <p:spTgt spid="39941">
                                            <p:txEl>
                                              <p:pRg st="2" end="2"/>
                                            </p:txEl>
                                          </p:spTgt>
                                        </p:tgtEl>
                                      </p:cBhvr>
                                    </p:animEffect>
                                    <p:anim calcmode="lin" valueType="num">
                                      <p:cBhvr>
                                        <p:cTn id="8" dur="2000" fill="hold"/>
                                        <p:tgtEl>
                                          <p:spTgt spid="39941">
                                            <p:txEl>
                                              <p:pRg st="2" end="2"/>
                                            </p:txEl>
                                          </p:spTgt>
                                        </p:tgtEl>
                                        <p:attrNameLst>
                                          <p:attrName>ppt_w</p:attrName>
                                        </p:attrNameLst>
                                      </p:cBhvr>
                                      <p:tavLst>
                                        <p:tav tm="0" fmla="#ppt_w*sin(2.5*pi*$)">
                                          <p:val>
                                            <p:fltVal val="0"/>
                                          </p:val>
                                        </p:tav>
                                        <p:tav tm="100000">
                                          <p:val>
                                            <p:fltVal val="1"/>
                                          </p:val>
                                        </p:tav>
                                      </p:tavLst>
                                    </p:anim>
                                    <p:anim calcmode="lin" valueType="num">
                                      <p:cBhvr>
                                        <p:cTn id="9" dur="2000" fill="hold"/>
                                        <p:tgtEl>
                                          <p:spTgt spid="39941">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59</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519113" y="1669937"/>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107504" y="146144"/>
            <a:ext cx="8856984" cy="1266632"/>
          </a:xfrm>
        </p:spPr>
        <p:txBody>
          <a:bodyPr>
            <a:scene3d>
              <a:camera prst="orthographicFront"/>
              <a:lightRig rig="threePt" dir="t"/>
            </a:scene3d>
            <a:sp3d extrusionH="57150">
              <a:bevelT w="38100" h="38100" prst="angle"/>
            </a:sp3d>
          </a:bodyPr>
          <a:lstStyle/>
          <a:p>
            <a:r>
              <a:rPr lang="ja-JP" altLang="en-US" sz="5400" dirty="0" smtClean="0">
                <a:effectLst>
                  <a:glow rad="101600">
                    <a:schemeClr val="accent2">
                      <a:satMod val="175000"/>
                      <a:alpha val="40000"/>
                    </a:schemeClr>
                  </a:glow>
                </a:effectLst>
              </a:rPr>
              <a:t>新たな実効性のある政治目標</a:t>
            </a:r>
            <a:endParaRPr lang="zh-CN" altLang="ja-JP" sz="5400" dirty="0" smtClean="0">
              <a:effectLst>
                <a:glow rad="101600">
                  <a:schemeClr val="accent2">
                    <a:satMod val="175000"/>
                    <a:alpha val="40000"/>
                  </a:schemeClr>
                </a:glow>
              </a:effectLst>
            </a:endParaRPr>
          </a:p>
        </p:txBody>
      </p:sp>
      <p:sp>
        <p:nvSpPr>
          <p:cNvPr id="39941" name="コンテンツ プレースホルダー 2"/>
          <p:cNvSpPr>
            <a:spLocks noGrp="1" noChangeArrowheads="1"/>
          </p:cNvSpPr>
          <p:nvPr>
            <p:ph idx="4294967295"/>
          </p:nvPr>
        </p:nvSpPr>
        <p:spPr>
          <a:xfrm>
            <a:off x="660512" y="1682800"/>
            <a:ext cx="8311912" cy="4625925"/>
          </a:xfrm>
        </p:spPr>
        <p:txBody>
          <a:bodyPr/>
          <a:lstStyle/>
          <a:p>
            <a:pPr>
              <a:buClr>
                <a:srgbClr val="92D050"/>
              </a:buClr>
            </a:pPr>
            <a:endParaRPr lang="ja-JP" altLang="en-US" sz="4400" b="1" dirty="0" smtClean="0"/>
          </a:p>
          <a:p>
            <a:pPr marL="0" indent="0" algn="ctr">
              <a:buClr>
                <a:srgbClr val="92D050"/>
              </a:buClr>
              <a:buNone/>
            </a:pPr>
            <a:r>
              <a:rPr lang="en-US" altLang="ja-JP" sz="4400" b="1" dirty="0" smtClean="0"/>
              <a:t>99</a:t>
            </a:r>
            <a:r>
              <a:rPr lang="ja-JP" altLang="en-US" sz="4400" b="1" dirty="0" smtClean="0"/>
              <a:t>条を</a:t>
            </a:r>
          </a:p>
          <a:p>
            <a:pPr marL="0" indent="0">
              <a:buClr>
                <a:srgbClr val="92D050"/>
              </a:buClr>
              <a:buNone/>
            </a:pPr>
            <a:endParaRPr lang="ja-JP" altLang="en-US" sz="4400" b="1" dirty="0" smtClean="0"/>
          </a:p>
          <a:p>
            <a:pPr marL="0" indent="0" algn="ctr">
              <a:buClr>
                <a:srgbClr val="92D050"/>
              </a:buClr>
              <a:buNone/>
            </a:pPr>
            <a:r>
              <a:rPr lang="ja-JP" altLang="en-US" sz="4400" b="1" dirty="0" smtClean="0"/>
              <a:t>法律的義務規定として再生させる</a:t>
            </a:r>
          </a:p>
          <a:p>
            <a:pPr marL="0" indent="0">
              <a:buClr>
                <a:srgbClr val="92D050"/>
              </a:buClr>
              <a:buNone/>
            </a:pPr>
            <a:endParaRPr lang="ja-JP" altLang="en-US" sz="4400" b="1" dirty="0" smtClean="0"/>
          </a:p>
          <a:p>
            <a:pPr marL="0" indent="0" algn="r">
              <a:buClr>
                <a:srgbClr val="92D050"/>
              </a:buClr>
              <a:buNone/>
            </a:pPr>
            <a:endParaRPr lang="ja-JP" altLang="en-US" sz="2800" b="1" dirty="0" smtClean="0"/>
          </a:p>
          <a:p>
            <a:pPr marL="0" indent="0" algn="r">
              <a:buClr>
                <a:srgbClr val="92D050"/>
              </a:buClr>
              <a:buNone/>
            </a:pPr>
            <a:endParaRPr lang="ja-JP" altLang="en-US" sz="2800" b="1" dirty="0" smtClean="0"/>
          </a:p>
          <a:p>
            <a:pPr marL="0" indent="0">
              <a:buClr>
                <a:srgbClr val="92D050"/>
              </a:buClr>
              <a:buNone/>
            </a:pPr>
            <a:endParaRPr lang="ja-JP" altLang="en-US" sz="4400" b="1" dirty="0" smtClean="0"/>
          </a:p>
          <a:p>
            <a:pPr marL="0" indent="0">
              <a:buClr>
                <a:srgbClr val="92D050"/>
              </a:buClr>
              <a:buNone/>
            </a:pPr>
            <a:endParaRPr lang="ja-JP" altLang="ja-JP" sz="4400" dirty="0"/>
          </a:p>
          <a:p>
            <a:pPr>
              <a:buClr>
                <a:srgbClr val="92D050"/>
              </a:buClr>
            </a:pPr>
            <a:endParaRPr lang="ja-JP" altLang="en-US" sz="4400" dirty="0" smtClean="0"/>
          </a:p>
        </p:txBody>
      </p:sp>
    </p:spTree>
    <p:extLst>
      <p:ext uri="{BB962C8B-B14F-4D97-AF65-F5344CB8AC3E}">
        <p14:creationId xmlns:p14="http://schemas.microsoft.com/office/powerpoint/2010/main" val="2650295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6</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42938" y="1052736"/>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0" name="タイトル 1"/>
          <p:cNvSpPr>
            <a:spLocks noGrp="1" noChangeArrowheads="1"/>
          </p:cNvSpPr>
          <p:nvPr>
            <p:ph type="title" idx="4294967295"/>
          </p:nvPr>
        </p:nvSpPr>
        <p:spPr>
          <a:xfrm>
            <a:off x="35496" y="-99392"/>
            <a:ext cx="9001000" cy="1143000"/>
          </a:xfrm>
        </p:spPr>
        <p:txBody>
          <a:bodyPr/>
          <a:lstStyle/>
          <a:p>
            <a:r>
              <a:rPr lang="ja-JP" altLang="zh-CN" sz="4800" dirty="0" smtClean="0"/>
              <a:t/>
            </a:r>
            <a:br>
              <a:rPr lang="ja-JP" altLang="zh-CN" sz="4800" dirty="0" smtClean="0"/>
            </a:br>
            <a:r>
              <a:rPr lang="ja-JP" altLang="en-US" dirty="0" smtClean="0"/>
              <a:t>九大律 </a:t>
            </a:r>
            <a:r>
              <a:rPr lang="en-US" altLang="ja-JP" dirty="0" smtClean="0"/>
              <a:t>(</a:t>
            </a:r>
            <a:r>
              <a:rPr lang="ja-JP" altLang="en-US" dirty="0" smtClean="0"/>
              <a:t>その</a:t>
            </a:r>
            <a:r>
              <a:rPr lang="en-US" altLang="ja-JP" dirty="0" smtClean="0"/>
              <a:t>3)</a:t>
            </a:r>
            <a:r>
              <a:rPr lang="ja-JP" altLang="en-US" sz="4800" dirty="0"/>
              <a:t/>
            </a:r>
            <a:br>
              <a:rPr lang="ja-JP" altLang="en-US" sz="4800" dirty="0"/>
            </a:br>
            <a:endParaRPr lang="zh-CN" altLang="ja-JP" sz="4800" dirty="0" smtClean="0"/>
          </a:p>
        </p:txBody>
      </p:sp>
      <p:sp>
        <p:nvSpPr>
          <p:cNvPr id="39941" name="コンテンツ プレースホルダー 2"/>
          <p:cNvSpPr>
            <a:spLocks noGrp="1" noChangeArrowheads="1"/>
          </p:cNvSpPr>
          <p:nvPr>
            <p:ph idx="4294967295"/>
          </p:nvPr>
        </p:nvSpPr>
        <p:spPr>
          <a:xfrm>
            <a:off x="642938" y="1413917"/>
            <a:ext cx="8249542" cy="4751387"/>
          </a:xfrm>
        </p:spPr>
        <p:txBody>
          <a:bodyPr/>
          <a:lstStyle/>
          <a:p>
            <a:pPr marL="514350" indent="-514350">
              <a:buClr>
                <a:srgbClr val="92D050"/>
              </a:buClr>
              <a:buAutoNum type="circleNumDbPlain" startAt="8"/>
            </a:pPr>
            <a:r>
              <a:rPr lang="en-US" altLang="ja-JP" sz="2800" dirty="0" smtClean="0"/>
              <a:t>[</a:t>
            </a:r>
            <a:r>
              <a:rPr lang="ja-JP" altLang="en-US" sz="2800" dirty="0"/>
              <a:t>自己完結律</a:t>
            </a:r>
            <a:r>
              <a:rPr lang="en-US" altLang="ja-JP" sz="2800" dirty="0"/>
              <a:t>]</a:t>
            </a:r>
            <a:r>
              <a:rPr lang="ja-JP" altLang="en-US" sz="2800" dirty="0"/>
              <a:t>　憲法は、基本的には自己完結的な文書であると仮定する。つまり、書かれていないことには依存しない。立法趣旨等も条文に掲げられていないものは無視する。さらに書かれていることにはすべて意味があると仮定する</a:t>
            </a:r>
            <a:r>
              <a:rPr lang="ja-JP" altLang="en-US" sz="2800" dirty="0" smtClean="0"/>
              <a:t>。</a:t>
            </a:r>
          </a:p>
          <a:p>
            <a:pPr marL="514350" indent="-514350">
              <a:buClr>
                <a:srgbClr val="92D050"/>
              </a:buClr>
              <a:buAutoNum type="circleNumDbPlain" startAt="8"/>
            </a:pPr>
            <a:r>
              <a:rPr lang="ja-JP" altLang="en-US" sz="2800" dirty="0"/>
              <a:t>	</a:t>
            </a:r>
            <a:r>
              <a:rPr lang="en-US" altLang="ja-JP" sz="2800" dirty="0"/>
              <a:t>[</a:t>
            </a:r>
            <a:r>
              <a:rPr lang="ja-JP" altLang="en-US" sz="2800" dirty="0"/>
              <a:t>常識律</a:t>
            </a:r>
            <a:r>
              <a:rPr lang="en-US" altLang="ja-JP" sz="2800" dirty="0"/>
              <a:t>]</a:t>
            </a:r>
            <a:r>
              <a:rPr lang="ja-JP" altLang="en-US" sz="2800" dirty="0"/>
              <a:t>　定義されていない言葉や概念が使われている場合は、日本語の常識で解釈する。それもできるだけ自然な解釈による。</a:t>
            </a:r>
          </a:p>
          <a:p>
            <a:pPr marL="0" indent="0">
              <a:buClr>
                <a:srgbClr val="92D050"/>
              </a:buClr>
              <a:buNone/>
            </a:pPr>
            <a:endParaRPr lang="ja-JP" altLang="en-US" sz="2800" dirty="0" smtClean="0"/>
          </a:p>
        </p:txBody>
      </p:sp>
    </p:spTree>
    <p:extLst>
      <p:ext uri="{BB962C8B-B14F-4D97-AF65-F5344CB8AC3E}">
        <p14:creationId xmlns:p14="http://schemas.microsoft.com/office/powerpoint/2010/main" val="241336451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0" y="116632"/>
            <a:ext cx="9144000" cy="1143000"/>
          </a:xfrm>
        </p:spPr>
        <p:txBody>
          <a:bodyPr>
            <a:scene3d>
              <a:camera prst="orthographicFront"/>
              <a:lightRig rig="threePt" dir="t"/>
            </a:scene3d>
            <a:sp3d extrusionH="57150">
              <a:bevelT w="38100" h="38100" prst="angle"/>
            </a:sp3d>
          </a:bodyPr>
          <a:lstStyle/>
          <a:p>
            <a:r>
              <a:rPr kumimoji="1" lang="ja-JP" altLang="en-US" sz="6000" b="1" dirty="0" smtClean="0"/>
              <a:t>ブログの勧め</a:t>
            </a:r>
            <a:endParaRPr kumimoji="1" lang="ja-JP" altLang="en-US" sz="6000" b="1" dirty="0">
              <a:latin typeface="+mn-lt"/>
            </a:endParaRPr>
          </a:p>
        </p:txBody>
      </p:sp>
      <p:sp>
        <p:nvSpPr>
          <p:cNvPr id="5" name="Line 5"/>
          <p:cNvSpPr>
            <a:spLocks noChangeShapeType="1"/>
          </p:cNvSpPr>
          <p:nvPr/>
        </p:nvSpPr>
        <p:spPr bwMode="auto">
          <a:xfrm>
            <a:off x="467940" y="1340768"/>
            <a:ext cx="8064500" cy="0"/>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ja-JP" altLang="en-US" sz="3200">
              <a:solidFill>
                <a:srgbClr val="FFFFFF"/>
              </a:solidFill>
            </a:endParaRPr>
          </a:p>
        </p:txBody>
      </p:sp>
      <p:sp>
        <p:nvSpPr>
          <p:cNvPr id="2" name="コンテンツ プレースホルダー 1"/>
          <p:cNvSpPr>
            <a:spLocks noGrp="1"/>
          </p:cNvSpPr>
          <p:nvPr>
            <p:ph idx="1"/>
          </p:nvPr>
        </p:nvSpPr>
        <p:spPr>
          <a:xfrm>
            <a:off x="467940" y="1628800"/>
            <a:ext cx="8136508" cy="4114800"/>
          </a:xfrm>
        </p:spPr>
        <p:txBody>
          <a:bodyPr/>
          <a:lstStyle/>
          <a:p>
            <a:pPr marL="0" indent="0" algn="ctr">
              <a:buClr>
                <a:srgbClr val="92D050"/>
              </a:buClr>
              <a:buSzPct val="100000"/>
              <a:buNone/>
            </a:pPr>
            <a:endParaRPr kumimoji="1" lang="ja-JP" altLang="en-US" dirty="0" smtClean="0"/>
          </a:p>
          <a:p>
            <a:pPr marL="0" indent="0" algn="ctr">
              <a:buClr>
                <a:srgbClr val="92D050"/>
              </a:buClr>
              <a:buSzPct val="100000"/>
              <a:buNone/>
            </a:pPr>
            <a:r>
              <a:rPr kumimoji="1" lang="ja-JP" altLang="en-US" dirty="0" smtClean="0"/>
              <a:t>「ヒロシマの心を世界に」　</a:t>
            </a:r>
            <a:r>
              <a:rPr kumimoji="1" lang="en-US" altLang="ja-JP" dirty="0" smtClean="0">
                <a:solidFill>
                  <a:srgbClr val="92D050"/>
                </a:solidFill>
              </a:rPr>
              <a:t>(</a:t>
            </a:r>
            <a:r>
              <a:rPr kumimoji="1" lang="ja-JP" altLang="en-US" dirty="0" smtClean="0">
                <a:solidFill>
                  <a:srgbClr val="92D050"/>
                </a:solidFill>
              </a:rPr>
              <a:t>広島ブログ上位</a:t>
            </a:r>
            <a:r>
              <a:rPr kumimoji="1" lang="en-US" altLang="ja-JP" dirty="0" smtClean="0">
                <a:solidFill>
                  <a:srgbClr val="92D050"/>
                </a:solidFill>
              </a:rPr>
              <a:t>)</a:t>
            </a:r>
            <a:endParaRPr kumimoji="1" lang="ja-JP" altLang="en-US" dirty="0" smtClean="0">
              <a:solidFill>
                <a:srgbClr val="92D050"/>
              </a:solidFill>
            </a:endParaRPr>
          </a:p>
          <a:p>
            <a:pPr marL="0" indent="0" algn="ctr">
              <a:buClr>
                <a:srgbClr val="92D050"/>
              </a:buClr>
              <a:buSzPct val="100000"/>
              <a:buNone/>
            </a:pPr>
            <a:r>
              <a:rPr kumimoji="1" lang="ja-JP" altLang="en-US" dirty="0" smtClean="0"/>
              <a:t>　</a:t>
            </a:r>
            <a:r>
              <a:rPr kumimoji="1" lang="en-US" altLang="ja-JP" dirty="0" smtClean="0"/>
              <a:t>http</a:t>
            </a:r>
            <a:r>
              <a:rPr kumimoji="1" lang="en-US" altLang="ja-JP" dirty="0"/>
              <a:t>://hiroshima2016.cocolog-nifty.com/blog/</a:t>
            </a:r>
            <a:endParaRPr kumimoji="1" lang="ja-JP" altLang="en-US" dirty="0" smtClean="0"/>
          </a:p>
          <a:p>
            <a:pPr>
              <a:buClr>
                <a:srgbClr val="92D050"/>
              </a:buClr>
              <a:buSzPct val="100000"/>
            </a:pPr>
            <a:endParaRPr kumimoji="1" lang="ja-JP" altLang="en-US" dirty="0" smtClean="0"/>
          </a:p>
          <a:p>
            <a:pPr marL="0" indent="0">
              <a:buClr>
                <a:srgbClr val="92D050"/>
              </a:buClr>
              <a:buSzPct val="100000"/>
              <a:buNone/>
            </a:pPr>
            <a:endParaRPr kumimoji="1" lang="ja-JP" altLang="en-US" dirty="0"/>
          </a:p>
          <a:p>
            <a:pPr marL="0" indent="0">
              <a:buClr>
                <a:srgbClr val="92D050"/>
              </a:buClr>
              <a:buSzPct val="100000"/>
              <a:buNone/>
            </a:pPr>
            <a:endParaRPr kumimoji="1" lang="ja-JP" altLang="en-US" dirty="0" smtClean="0"/>
          </a:p>
          <a:p>
            <a:pPr marL="0" indent="0">
              <a:buClr>
                <a:srgbClr val="92D050"/>
              </a:buClr>
              <a:buSzPct val="100000"/>
              <a:buNone/>
            </a:pPr>
            <a:endParaRPr kumimoji="1" lang="ja-JP" altLang="en-US" dirty="0" smtClean="0"/>
          </a:p>
          <a:p>
            <a:pPr marL="0" indent="0">
              <a:buClr>
                <a:srgbClr val="92D050"/>
              </a:buClr>
              <a:buSzPct val="100000"/>
              <a:buNone/>
            </a:pPr>
            <a:r>
              <a:rPr kumimoji="1" lang="ja-JP" altLang="en-US" dirty="0" smtClean="0"/>
              <a:t>　　　　　　　　←　　</a:t>
            </a:r>
            <a:r>
              <a:rPr kumimoji="1" lang="ja-JP" altLang="en-US" sz="2000" dirty="0" smtClean="0"/>
              <a:t>一日一度、バナーもクリックして下さい。</a:t>
            </a:r>
            <a:endParaRPr kumimoji="1" lang="ja-JP" altLang="en-US" sz="2000" dirty="0"/>
          </a:p>
        </p:txBody>
      </p:sp>
      <p:pic>
        <p:nvPicPr>
          <p:cNvPr id="4" name="図 3"/>
          <p:cNvPicPr>
            <a:picLocks noChangeAspect="1"/>
          </p:cNvPicPr>
          <p:nvPr/>
        </p:nvPicPr>
        <p:blipFill>
          <a:blip r:embed="rId2"/>
          <a:stretch>
            <a:fillRect/>
          </a:stretch>
        </p:blipFill>
        <p:spPr>
          <a:xfrm>
            <a:off x="755576" y="6179064"/>
            <a:ext cx="1428750" cy="381000"/>
          </a:xfrm>
          <a:prstGeom prst="rect">
            <a:avLst/>
          </a:prstGeom>
        </p:spPr>
      </p:pic>
      <p:pic>
        <p:nvPicPr>
          <p:cNvPr id="6" name="図 5"/>
          <p:cNvPicPr>
            <a:picLocks noChangeAspect="1"/>
          </p:cNvPicPr>
          <p:nvPr/>
        </p:nvPicPr>
        <p:blipFill>
          <a:blip r:embed="rId3"/>
          <a:stretch>
            <a:fillRect/>
          </a:stretch>
        </p:blipFill>
        <p:spPr>
          <a:xfrm>
            <a:off x="755576" y="5818457"/>
            <a:ext cx="1428750" cy="285750"/>
          </a:xfrm>
          <a:prstGeom prst="rect">
            <a:avLst/>
          </a:prstGeom>
        </p:spPr>
      </p:pic>
    </p:spTree>
    <p:extLst>
      <p:ext uri="{BB962C8B-B14F-4D97-AF65-F5344CB8AC3E}">
        <p14:creationId xmlns:p14="http://schemas.microsoft.com/office/powerpoint/2010/main" val="388384878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4"/>
          <p:cNvSpPr>
            <a:spLocks noGrp="1"/>
          </p:cNvSpPr>
          <p:nvPr>
            <p:ph type="sldNum" sz="quarter" idx="12"/>
          </p:nvPr>
        </p:nvSpPr>
        <p:spPr/>
        <p:txBody>
          <a:bodyPr/>
          <a:lstStyle/>
          <a:p>
            <a:pPr>
              <a:defRPr/>
            </a:pPr>
            <a:fld id="{0E737218-171A-47C4-93B8-4A0BC3F77056}" type="slidenum">
              <a:rPr lang="ja-JP" altLang="en-US">
                <a:solidFill>
                  <a:srgbClr val="FFFFFF"/>
                </a:solidFill>
              </a:rPr>
              <a:pPr>
                <a:defRPr/>
              </a:pPr>
              <a:t>61</a:t>
            </a:fld>
            <a:endParaRPr lang="en-US" sz="1800">
              <a:solidFill>
                <a:srgbClr val="FFFFFF"/>
              </a:solidFill>
            </a:endParaRPr>
          </a:p>
        </p:txBody>
      </p:sp>
      <p:sp>
        <p:nvSpPr>
          <p:cNvPr id="199683" name="タイトル 3"/>
          <p:cNvSpPr>
            <a:spLocks noGrp="1" noChangeArrowheads="1"/>
          </p:cNvSpPr>
          <p:nvPr>
            <p:ph type="title" idx="4294967295"/>
          </p:nvPr>
        </p:nvSpPr>
        <p:spPr>
          <a:xfrm>
            <a:off x="544016" y="4941168"/>
            <a:ext cx="7772400" cy="1146051"/>
          </a:xfrm>
        </p:spPr>
        <p:txBody>
          <a:bodyPr anchor="t"/>
          <a:lstStyle/>
          <a:p>
            <a:r>
              <a:rPr lang="ja-JP" altLang="en-US" sz="4000" b="1" dirty="0" smtClean="0">
                <a:solidFill>
                  <a:srgbClr val="99FFFE"/>
                </a:solidFill>
              </a:rPr>
              <a:t/>
            </a:r>
            <a:br>
              <a:rPr lang="ja-JP" altLang="en-US" sz="4000" b="1" dirty="0" smtClean="0">
                <a:solidFill>
                  <a:srgbClr val="99FFFE"/>
                </a:solidFill>
              </a:rPr>
            </a:br>
            <a:r>
              <a:rPr lang="ja-JP" altLang="en-US" sz="4000" b="1" dirty="0" smtClean="0"/>
              <a:t/>
            </a:r>
            <a:br>
              <a:rPr lang="ja-JP" altLang="en-US" sz="4000" b="1" dirty="0" smtClean="0"/>
            </a:br>
            <a:endParaRPr lang="ja-JP" altLang="en-US" sz="4000" b="1" dirty="0" smtClean="0">
              <a:solidFill>
                <a:srgbClr val="99FFFE"/>
              </a:solidFill>
            </a:endParaRPr>
          </a:p>
        </p:txBody>
      </p:sp>
      <p:pic>
        <p:nvPicPr>
          <p:cNvPr id="3074" name="Picture 2" descr="C:\Users\忠利\AppData\Local\Temp\IMG_028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67744" y="764703"/>
            <a:ext cx="3960440" cy="5280587"/>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p:cNvSpPr txBox="1"/>
          <p:nvPr/>
        </p:nvSpPr>
        <p:spPr>
          <a:xfrm>
            <a:off x="611560" y="1844824"/>
            <a:ext cx="923330" cy="4536504"/>
          </a:xfrm>
          <a:prstGeom prst="rect">
            <a:avLst/>
          </a:prstGeom>
          <a:noFill/>
        </p:spPr>
        <p:txBody>
          <a:bodyPr vert="eaVert" wrap="square" rtlCol="0">
            <a:spAutoFit/>
          </a:bodyPr>
          <a:lstStyle/>
          <a:p>
            <a:r>
              <a:rPr lang="ja-JP" altLang="en-US" sz="4800" dirty="0" smtClean="0">
                <a:solidFill>
                  <a:srgbClr val="FFFF00"/>
                </a:solidFill>
                <a:latin typeface="ＭＳ Ｐゴシック"/>
              </a:rPr>
              <a:t>もお読み下さい</a:t>
            </a:r>
            <a:endParaRPr lang="ja-JP" altLang="en-US" sz="4800" dirty="0">
              <a:solidFill>
                <a:srgbClr val="FFFF00"/>
              </a:solidFill>
              <a:latin typeface="ＭＳ Ｐゴシック"/>
            </a:endParaRPr>
          </a:p>
        </p:txBody>
      </p:sp>
      <p:sp>
        <p:nvSpPr>
          <p:cNvPr id="7" name="テキスト ボックス 6"/>
          <p:cNvSpPr txBox="1"/>
          <p:nvPr/>
        </p:nvSpPr>
        <p:spPr>
          <a:xfrm>
            <a:off x="6885548" y="332656"/>
            <a:ext cx="1661993" cy="6264695"/>
          </a:xfrm>
          <a:prstGeom prst="rect">
            <a:avLst/>
          </a:prstGeom>
          <a:noFill/>
        </p:spPr>
        <p:txBody>
          <a:bodyPr vert="eaVert" wrap="square" rtlCol="0">
            <a:spAutoFit/>
          </a:bodyPr>
          <a:lstStyle/>
          <a:p>
            <a:r>
              <a:rPr lang="ja-JP" altLang="en-US" dirty="0" smtClean="0">
                <a:solidFill>
                  <a:srgbClr val="FFFFFF"/>
                </a:solidFill>
              </a:rPr>
              <a:t>新版　</a:t>
            </a:r>
            <a:r>
              <a:rPr lang="ja-JP" altLang="en-US" sz="4800" dirty="0" smtClean="0">
                <a:solidFill>
                  <a:srgbClr val="FFFF00"/>
                </a:solidFill>
                <a:latin typeface="ＭＳ Ｐゴシック"/>
              </a:rPr>
              <a:t>報復ではなく和解を</a:t>
            </a:r>
          </a:p>
          <a:p>
            <a:pPr algn="r"/>
            <a:r>
              <a:rPr lang="ja-JP" altLang="en-US" sz="4800" dirty="0">
                <a:solidFill>
                  <a:srgbClr val="FFFF00"/>
                </a:solidFill>
                <a:latin typeface="ＭＳ Ｐゴシック"/>
              </a:rPr>
              <a:t>　</a:t>
            </a:r>
            <a:r>
              <a:rPr lang="ja-JP" altLang="en-US" sz="4800" dirty="0" smtClean="0">
                <a:solidFill>
                  <a:srgbClr val="FFFF00"/>
                </a:solidFill>
                <a:latin typeface="ＭＳ Ｐゴシック"/>
              </a:rPr>
              <a:t>　　　</a:t>
            </a:r>
            <a:r>
              <a:rPr lang="en-US" altLang="ja-JP" sz="4000" dirty="0" smtClean="0">
                <a:solidFill>
                  <a:srgbClr val="92D050"/>
                </a:solidFill>
                <a:latin typeface="ＭＳ Ｐゴシック"/>
              </a:rPr>
              <a:t>(</a:t>
            </a:r>
            <a:r>
              <a:rPr lang="ja-JP" altLang="en-US" sz="4000" dirty="0" smtClean="0">
                <a:solidFill>
                  <a:srgbClr val="92D050"/>
                </a:solidFill>
                <a:latin typeface="ＭＳ Ｐゴシック"/>
              </a:rPr>
              <a:t>岩波現代文庫</a:t>
            </a:r>
            <a:r>
              <a:rPr lang="en-US" altLang="ja-JP" sz="4000" dirty="0" smtClean="0">
                <a:solidFill>
                  <a:srgbClr val="92D050"/>
                </a:solidFill>
                <a:latin typeface="ＭＳ Ｐゴシック"/>
              </a:rPr>
              <a:t>)</a:t>
            </a:r>
            <a:endParaRPr lang="ja-JP" altLang="en-US" sz="4000" dirty="0">
              <a:solidFill>
                <a:srgbClr val="92D050"/>
              </a:solidFill>
              <a:latin typeface="ＭＳ Ｐゴシック"/>
            </a:endParaRPr>
          </a:p>
        </p:txBody>
      </p:sp>
    </p:spTree>
    <p:extLst>
      <p:ext uri="{BB962C8B-B14F-4D97-AF65-F5344CB8AC3E}">
        <p14:creationId xmlns:p14="http://schemas.microsoft.com/office/powerpoint/2010/main" val="19237086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4"/>
          <p:cNvSpPr>
            <a:spLocks noGrp="1"/>
          </p:cNvSpPr>
          <p:nvPr>
            <p:ph type="sldNum" sz="quarter" idx="12"/>
          </p:nvPr>
        </p:nvSpPr>
        <p:spPr/>
        <p:txBody>
          <a:bodyPr/>
          <a:lstStyle/>
          <a:p>
            <a:pPr>
              <a:defRPr/>
            </a:pPr>
            <a:fld id="{0E737218-171A-47C4-93B8-4A0BC3F77056}" type="slidenum">
              <a:rPr lang="ja-JP" altLang="en-US">
                <a:solidFill>
                  <a:srgbClr val="FFFFFF"/>
                </a:solidFill>
              </a:rPr>
              <a:pPr>
                <a:defRPr/>
              </a:pPr>
              <a:t>62</a:t>
            </a:fld>
            <a:endParaRPr lang="en-US" sz="1800">
              <a:solidFill>
                <a:srgbClr val="FFFFFF"/>
              </a:solidFill>
            </a:endParaRPr>
          </a:p>
        </p:txBody>
      </p:sp>
      <p:sp>
        <p:nvSpPr>
          <p:cNvPr id="199683" name="タイトル 3"/>
          <p:cNvSpPr>
            <a:spLocks noGrp="1" noChangeArrowheads="1"/>
          </p:cNvSpPr>
          <p:nvPr>
            <p:ph type="title" idx="4294967295"/>
          </p:nvPr>
        </p:nvSpPr>
        <p:spPr>
          <a:xfrm>
            <a:off x="544016" y="4941168"/>
            <a:ext cx="7772400" cy="1146051"/>
          </a:xfrm>
        </p:spPr>
        <p:txBody>
          <a:bodyPr anchor="t"/>
          <a:lstStyle/>
          <a:p>
            <a:r>
              <a:rPr lang="ja-JP" altLang="en-US" sz="4000" b="1" dirty="0" smtClean="0">
                <a:solidFill>
                  <a:srgbClr val="99FFFE"/>
                </a:solidFill>
              </a:rPr>
              <a:t/>
            </a:r>
            <a:br>
              <a:rPr lang="ja-JP" altLang="en-US" sz="4000" b="1" dirty="0" smtClean="0">
                <a:solidFill>
                  <a:srgbClr val="99FFFE"/>
                </a:solidFill>
              </a:rPr>
            </a:br>
            <a:r>
              <a:rPr lang="ja-JP" altLang="en-US" sz="4000" b="1" dirty="0" smtClean="0"/>
              <a:t>もお読み下さい</a:t>
            </a:r>
            <a:br>
              <a:rPr lang="ja-JP" altLang="en-US" sz="4000" b="1" dirty="0" smtClean="0"/>
            </a:br>
            <a:endParaRPr lang="ja-JP" altLang="en-US" sz="4000" b="1" dirty="0" smtClean="0">
              <a:solidFill>
                <a:srgbClr val="99FFFE"/>
              </a:solidFill>
            </a:endParaRPr>
          </a:p>
        </p:txBody>
      </p:sp>
      <p:sp>
        <p:nvSpPr>
          <p:cNvPr id="199684" name="テキスト プレースホルダー 4"/>
          <p:cNvSpPr>
            <a:spLocks noGrp="1" noChangeArrowheads="1"/>
          </p:cNvSpPr>
          <p:nvPr>
            <p:ph type="body" idx="4294967295"/>
          </p:nvPr>
        </p:nvSpPr>
        <p:spPr>
          <a:xfrm>
            <a:off x="31880" y="692696"/>
            <a:ext cx="9010392" cy="4039656"/>
          </a:xfrm>
        </p:spPr>
        <p:txBody>
          <a:bodyPr anchor="b"/>
          <a:lstStyle/>
          <a:p>
            <a:pPr marL="0" indent="0" algn="ctr">
              <a:buFont typeface="Wingdings" pitchFamily="2" charset="2"/>
              <a:buNone/>
            </a:pPr>
            <a:r>
              <a:rPr lang="en-US" altLang="ja-JP" sz="5400" dirty="0" smtClean="0">
                <a:solidFill>
                  <a:srgbClr val="FFFF00"/>
                </a:solidFill>
              </a:rPr>
              <a:t>『</a:t>
            </a:r>
            <a:r>
              <a:rPr lang="ja-JP" altLang="en-US" sz="5400" dirty="0" smtClean="0">
                <a:solidFill>
                  <a:srgbClr val="FFFF00"/>
                </a:solidFill>
              </a:rPr>
              <a:t>ヒロシマ市長</a:t>
            </a:r>
            <a:r>
              <a:rPr lang="en-US" altLang="ja-JP" sz="5400" dirty="0" smtClean="0">
                <a:solidFill>
                  <a:srgbClr val="FFFF00"/>
                </a:solidFill>
              </a:rPr>
              <a:t>』</a:t>
            </a:r>
            <a:endParaRPr lang="ja-JP" altLang="en-US" sz="5400" dirty="0" smtClean="0">
              <a:solidFill>
                <a:srgbClr val="FFFF00"/>
              </a:solidFill>
            </a:endParaRPr>
          </a:p>
          <a:p>
            <a:pPr marL="0" indent="0" algn="ctr">
              <a:buNone/>
            </a:pPr>
            <a:r>
              <a:rPr lang="en-US" altLang="ja-JP" sz="3600" b="1" dirty="0">
                <a:solidFill>
                  <a:srgbClr val="99FFFE"/>
                </a:solidFill>
                <a:latin typeface="Arial"/>
                <a:cs typeface="+mj-cs"/>
                <a:sym typeface="Arial" pitchFamily="34" charset="0"/>
              </a:rPr>
              <a:t>(</a:t>
            </a:r>
            <a:r>
              <a:rPr lang="ja-JP" altLang="en-US" sz="3600" b="1" dirty="0">
                <a:solidFill>
                  <a:srgbClr val="99FFFE"/>
                </a:solidFill>
                <a:latin typeface="Arial"/>
                <a:cs typeface="+mj-cs"/>
                <a:sym typeface="Arial" pitchFamily="34" charset="0"/>
              </a:rPr>
              <a:t>朝日新聞出版</a:t>
            </a:r>
            <a:r>
              <a:rPr lang="en-US" altLang="ja-JP" sz="3600" b="1" dirty="0" smtClean="0">
                <a:solidFill>
                  <a:srgbClr val="99FFFE"/>
                </a:solidFill>
                <a:latin typeface="Arial"/>
                <a:cs typeface="+mj-cs"/>
                <a:sym typeface="Arial" pitchFamily="34" charset="0"/>
              </a:rPr>
              <a:t>)</a:t>
            </a:r>
            <a:endParaRPr lang="ja-JP" altLang="en-US" sz="3600" b="1" dirty="0" smtClean="0">
              <a:solidFill>
                <a:srgbClr val="99FFFE"/>
              </a:solidFill>
              <a:latin typeface="Arial"/>
              <a:cs typeface="+mj-cs"/>
              <a:sym typeface="Arial" pitchFamily="34" charset="0"/>
            </a:endParaRPr>
          </a:p>
          <a:p>
            <a:pPr marL="0" indent="0" algn="ctr">
              <a:buNone/>
            </a:pPr>
            <a:endParaRPr lang="ja-JP" altLang="en-US" sz="4000" dirty="0" smtClean="0">
              <a:solidFill>
                <a:srgbClr val="FFFF00"/>
              </a:solidFill>
            </a:endParaRPr>
          </a:p>
        </p:txBody>
      </p:sp>
    </p:spTree>
    <p:extLst>
      <p:ext uri="{BB962C8B-B14F-4D97-AF65-F5344CB8AC3E}">
        <p14:creationId xmlns:p14="http://schemas.microsoft.com/office/powerpoint/2010/main" val="299944021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0706" name="Group 2"/>
          <p:cNvGrpSpPr>
            <a:grpSpLocks/>
          </p:cNvGrpSpPr>
          <p:nvPr/>
        </p:nvGrpSpPr>
        <p:grpSpPr bwMode="auto">
          <a:xfrm>
            <a:off x="-1033463" y="1552575"/>
            <a:ext cx="10177463" cy="5305425"/>
            <a:chOff x="0" y="0"/>
            <a:chExt cx="6412" cy="3342"/>
          </a:xfrm>
        </p:grpSpPr>
        <p:sp>
          <p:nvSpPr>
            <p:cNvPr id="2007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2007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220165" name="Rectangle 2"/>
          <p:cNvSpPr>
            <a:spLocks noGrp="1" noChangeArrowheads="1"/>
          </p:cNvSpPr>
          <p:nvPr>
            <p:ph type="ctrTitle" idx="4294967295"/>
          </p:nvPr>
        </p:nvSpPr>
        <p:spPr>
          <a:xfrm>
            <a:off x="684213" y="1141413"/>
            <a:ext cx="7772400" cy="1173162"/>
          </a:xfrm>
        </p:spPr>
        <p:txBody>
          <a:bodyPr anchor="b"/>
          <a:lstStyle/>
          <a:p>
            <a:pPr eaLnBrk="1" hangingPunct="1"/>
            <a:r>
              <a:rPr lang="zh-CN" altLang="ja-JP" sz="4800" b="1" dirty="0" smtClean="0">
                <a:solidFill>
                  <a:srgbClr val="00B0F0"/>
                </a:solidFill>
              </a:rPr>
              <a:t>ご清聴ありがとうございました。</a:t>
            </a:r>
            <a:endParaRPr lang="zh-CN" altLang="ja-JP" dirty="0" smtClean="0"/>
          </a:p>
        </p:txBody>
      </p:sp>
      <p:pic>
        <p:nvPicPr>
          <p:cNvPr id="220166" name="Picture 4" descr="topimage(M)"/>
          <p:cNvPicPr>
            <a:picLocks noGrp="1" noChangeAspect="1" noChangeArrowheads="1"/>
          </p:cNvPicPr>
          <p:nvPr>
            <p:ph type="subTitle" idx="4294967295"/>
          </p:nvPr>
        </p:nvPicPr>
        <p:blipFill>
          <a:blip r:embed="rId2">
            <a:extLst>
              <a:ext uri="{28A0092B-C50C-407E-A947-70E740481C1C}">
                <a14:useLocalDpi xmlns:a14="http://schemas.microsoft.com/office/drawing/2010/main" val="0"/>
              </a:ext>
            </a:extLst>
          </a:blip>
          <a:srcRect/>
          <a:stretch>
            <a:fillRect/>
          </a:stretch>
        </p:blipFill>
        <p:spPr>
          <a:xfrm>
            <a:off x="4038600" y="2714625"/>
            <a:ext cx="1257300" cy="3311525"/>
          </a:xfrm>
        </p:spPr>
      </p:pic>
    </p:spTree>
    <p:extLst>
      <p:ext uri="{BB962C8B-B14F-4D97-AF65-F5344CB8AC3E}">
        <p14:creationId xmlns:p14="http://schemas.microsoft.com/office/powerpoint/2010/main" val="21831628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0165"/>
                                        </p:tgtEl>
                                        <p:attrNameLst>
                                          <p:attrName>style.visibility</p:attrName>
                                        </p:attrNameLst>
                                      </p:cBhvr>
                                      <p:to>
                                        <p:strVal val="visible"/>
                                      </p:to>
                                    </p:set>
                                    <p:animEffect>
                                      <p:cBhvr>
                                        <p:cTn id="7" dur="1000"/>
                                        <p:tgtEl>
                                          <p:spTgt spid="220165"/>
                                        </p:tgtEl>
                                      </p:cBhvr>
                                    </p:animEffect>
                                  </p:childTnLst>
                                </p:cTn>
                              </p:par>
                              <p:par>
                                <p:cTn id="8" presetID="10" presetClass="entr" presetSubtype="0" fill="hold" nodeType="withEffect">
                                  <p:stCondLst>
                                    <p:cond delay="0"/>
                                  </p:stCondLst>
                                  <p:childTnLst>
                                    <p:set>
                                      <p:cBhvr>
                                        <p:cTn id="9" dur="1" fill="hold">
                                          <p:stCondLst>
                                            <p:cond delay="0"/>
                                          </p:stCondLst>
                                        </p:cTn>
                                        <p:tgtEl>
                                          <p:spTgt spid="220166"/>
                                        </p:tgtEl>
                                        <p:attrNameLst>
                                          <p:attrName>style.visibility</p:attrName>
                                        </p:attrNameLst>
                                      </p:cBhvr>
                                      <p:to>
                                        <p:strVal val="visible"/>
                                      </p:to>
                                    </p:set>
                                    <p:animEffect>
                                      <p:cBhvr>
                                        <p:cTn id="10" dur="1000"/>
                                        <p:tgtEl>
                                          <p:spTgt spid="220166"/>
                                        </p:tgtEl>
                                      </p:cBhvr>
                                    </p:animEffect>
                                  </p:childTnLst>
                                </p:cTn>
                              </p:par>
                            </p:childTnLst>
                          </p:cTn>
                        </p:par>
                        <p:par>
                          <p:cTn id="11" fill="hold" nodeType="afterGroup">
                            <p:stCondLst>
                              <p:cond delay="1000"/>
                            </p:stCondLst>
                            <p:childTnLst>
                              <p:par>
                                <p:cTn id="12" presetID="10" presetClass="exit" presetSubtype="0" fill="hold" grpId="1" nodeType="afterEffect">
                                  <p:stCondLst>
                                    <p:cond delay="10000"/>
                                  </p:stCondLst>
                                  <p:childTnLst>
                                    <p:animEffect>
                                      <p:cBhvr>
                                        <p:cTn id="13" dur="3000"/>
                                        <p:tgtEl>
                                          <p:spTgt spid="220165"/>
                                        </p:tgtEl>
                                      </p:cBhvr>
                                    </p:animEffect>
                                    <p:set>
                                      <p:cBhvr>
                                        <p:cTn id="14" dur="1" fill="hold">
                                          <p:stCondLst>
                                            <p:cond delay="2999"/>
                                          </p:stCondLst>
                                        </p:cTn>
                                        <p:tgtEl>
                                          <p:spTgt spid="220165"/>
                                        </p:tgtEl>
                                        <p:attrNameLst>
                                          <p:attrName>style.visibility</p:attrName>
                                        </p:attrNameLst>
                                      </p:cBhvr>
                                      <p:to>
                                        <p:strVal val="hidden"/>
                                      </p:to>
                                    </p:set>
                                  </p:childTnLst>
                                </p:cTn>
                              </p:par>
                            </p:childTnLst>
                          </p:cTn>
                        </p:par>
                        <p:par>
                          <p:cTn id="15" fill="hold" nodeType="afterGroup">
                            <p:stCondLst>
                              <p:cond delay="14000"/>
                            </p:stCondLst>
                            <p:childTnLst>
                              <p:par>
                                <p:cTn id="16" presetID="10" presetClass="exit" presetSubtype="0" fill="hold" nodeType="afterEffect">
                                  <p:stCondLst>
                                    <p:cond delay="2500"/>
                                  </p:stCondLst>
                                  <p:childTnLst>
                                    <p:animEffect>
                                      <p:cBhvr>
                                        <p:cTn id="17" dur="1000"/>
                                        <p:tgtEl>
                                          <p:spTgt spid="220166"/>
                                        </p:tgtEl>
                                      </p:cBhvr>
                                    </p:animEffect>
                                    <p:set>
                                      <p:cBhvr>
                                        <p:cTn id="18" dur="1" fill="hold">
                                          <p:stCondLst>
                                            <p:cond delay="999"/>
                                          </p:stCondLst>
                                        </p:cTn>
                                        <p:tgtEl>
                                          <p:spTgt spid="22016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5" grpId="0" bldLvl="0" autoUpdateAnimBg="0"/>
      <p:bldP spid="220165" grpId="1" bldLvl="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Tree>
    <p:extLst>
      <p:ext uri="{BB962C8B-B14F-4D97-AF65-F5344CB8AC3E}">
        <p14:creationId xmlns:p14="http://schemas.microsoft.com/office/powerpoint/2010/main" val="1062010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106" name="Group 2"/>
          <p:cNvGrpSpPr>
            <a:grpSpLocks/>
          </p:cNvGrpSpPr>
          <p:nvPr/>
        </p:nvGrpSpPr>
        <p:grpSpPr bwMode="auto">
          <a:xfrm>
            <a:off x="-1033463" y="1556792"/>
            <a:ext cx="10177463" cy="5305425"/>
            <a:chOff x="0" y="0"/>
            <a:chExt cx="6412" cy="3342"/>
          </a:xfrm>
        </p:grpSpPr>
        <p:sp>
          <p:nvSpPr>
            <p:cNvPr id="175109" name="Freeform 3"/>
            <p:cNvSpPr>
              <a:spLocks noChangeArrowheads="1"/>
            </p:cNvSpPr>
            <p:nvPr/>
          </p:nvSpPr>
          <p:spPr bwMode="auto">
            <a:xfrm>
              <a:off x="2713" y="729"/>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699"/>
                <a:gd name="T55" fmla="*/ 0 h 2613"/>
                <a:gd name="T56" fmla="*/ 3699 w 3699"/>
                <a:gd name="T57" fmla="*/ 2613 h 26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172F74"/>
                </a:gs>
                <a:gs pos="100000">
                  <a:srgbClr val="3366FF"/>
                </a:gs>
              </a:gsLst>
              <a:lin ang="0" scaled="1"/>
            </a:gradFill>
            <a:ln>
              <a:noFill/>
            </a:ln>
            <a:extLst>
              <a:ext uri="{91240B29-F687-4F45-9708-019B960494DF}">
                <a14:hiddenLine xmlns:a14="http://schemas.microsoft.com/office/drawing/2010/main" w="9525" cap="rnd" cmpd="sng">
                  <a:solidFill>
                    <a:srgbClr val="000000"/>
                  </a:solidFill>
                  <a:miter lim="800000"/>
                  <a:headEnd/>
                  <a:tailEnd/>
                </a14:hiddenLine>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175110" name="Arc 4"/>
            <p:cNvSpPr>
              <a:spLocks/>
            </p:cNvSpPr>
            <p:nvPr/>
          </p:nvSpPr>
          <p:spPr bwMode="auto">
            <a:xfrm>
              <a:off x="0" y="0"/>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 name="T9" fmla="*/ 0 w 21600"/>
                <a:gd name="T10" fmla="*/ 0 h 21231"/>
                <a:gd name="T11" fmla="*/ 21600 w 21600"/>
                <a:gd name="T12" fmla="*/ 21231 h 21231"/>
              </a:gdLst>
              <a:ahLst/>
              <a:cxnLst>
                <a:cxn ang="T6">
                  <a:pos x="T0" y="T1"/>
                </a:cxn>
                <a:cxn ang="T7">
                  <a:pos x="T2" y="T3"/>
                </a:cxn>
                <a:cxn ang="T8">
                  <a:pos x="T4" y="T5"/>
                </a:cxn>
              </a:cxnLst>
              <a:rect l="T9" t="T10" r="T11" b="T12"/>
              <a:pathLst>
                <a:path w="21600" h="21231">
                  <a:moveTo>
                    <a:pt x="3976" y="0"/>
                  </a:moveTo>
                  <a:cubicBezTo>
                    <a:pt x="14194" y="1914"/>
                    <a:pt x="21600" y="10835"/>
                    <a:pt x="21600" y="21231"/>
                  </a:cubicBezTo>
                </a:path>
                <a:path w="21600" h="21231">
                  <a:moveTo>
                    <a:pt x="3976" y="0"/>
                  </a:moveTo>
                  <a:cubicBezTo>
                    <a:pt x="14194" y="1914"/>
                    <a:pt x="21600" y="10835"/>
                    <a:pt x="21600" y="21231"/>
                  </a:cubicBezTo>
                  <a:lnTo>
                    <a:pt x="0" y="21231"/>
                  </a:lnTo>
                  <a:lnTo>
                    <a:pt x="3976" y="0"/>
                  </a:lnTo>
                  <a:close/>
                </a:path>
              </a:pathLst>
            </a:custGeom>
            <a:noFill/>
            <a:ln w="12700" cap="rnd" cmpd="sng">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grpSp>
      <p:sp>
        <p:nvSpPr>
          <p:cNvPr id="175107" name="タイトル 4"/>
          <p:cNvSpPr>
            <a:spLocks noGrp="1" noChangeArrowheads="1"/>
          </p:cNvSpPr>
          <p:nvPr>
            <p:ph type="ctrTitle" idx="4294967295"/>
          </p:nvPr>
        </p:nvSpPr>
        <p:spPr>
          <a:xfrm>
            <a:off x="107950" y="2492896"/>
            <a:ext cx="8856663" cy="792088"/>
          </a:xfrm>
          <a:ln w="25400" cap="flat">
            <a:solidFill>
              <a:srgbClr val="92D050"/>
            </a:solidFill>
            <a:miter lim="800000"/>
            <a:headEnd/>
            <a:tailEnd/>
          </a:ln>
        </p:spPr>
        <p:txBody>
          <a:bodyPr anchor="b"/>
          <a:lstStyle/>
          <a:p>
            <a:r>
              <a:rPr lang="ja-JP" altLang="en-US" sz="4000" b="1" dirty="0" smtClean="0">
                <a:latin typeface="Times New Roman" pitchFamily="18" charset="0"/>
                <a:sym typeface="Times New Roman" pitchFamily="18" charset="0"/>
              </a:rPr>
              <a:t>なぜ「数学書」として読みたかったのか</a:t>
            </a:r>
          </a:p>
        </p:txBody>
      </p:sp>
      <p:sp>
        <p:nvSpPr>
          <p:cNvPr id="175108" name="サブタイトル 5"/>
          <p:cNvSpPr>
            <a:spLocks noGrp="1" noChangeArrowheads="1"/>
          </p:cNvSpPr>
          <p:nvPr>
            <p:ph type="subTitle" idx="4294967295"/>
          </p:nvPr>
        </p:nvSpPr>
        <p:spPr>
          <a:xfrm>
            <a:off x="107950" y="3933056"/>
            <a:ext cx="8928100" cy="1752600"/>
          </a:xfrm>
        </p:spPr>
        <p:txBody>
          <a:bodyPr lIns="92075" tIns="46038" rIns="92075" bIns="46038" anchor="ctr"/>
          <a:lstStyle/>
          <a:p>
            <a:pPr marL="0" indent="0" algn="ctr">
              <a:buFont typeface="Wingdings" pitchFamily="2" charset="2"/>
              <a:buNone/>
            </a:pPr>
            <a:r>
              <a:rPr lang="ja-JP" altLang="en-US" sz="3600" dirty="0" smtClean="0">
                <a:solidFill>
                  <a:srgbClr val="92D050"/>
                </a:solidFill>
              </a:rPr>
              <a:t>－－金槌には世界が釘に見えるから</a:t>
            </a:r>
            <a:r>
              <a:rPr lang="en-US" altLang="ja-JP" sz="3600" dirty="0" smtClean="0">
                <a:solidFill>
                  <a:srgbClr val="92D050"/>
                </a:solidFill>
              </a:rPr>
              <a:t>――</a:t>
            </a:r>
            <a:endParaRPr lang="ja-JP" altLang="en-US" sz="3600" dirty="0" smtClean="0">
              <a:solidFill>
                <a:srgbClr val="92D050"/>
              </a:solidFill>
            </a:endParaRPr>
          </a:p>
        </p:txBody>
      </p:sp>
    </p:spTree>
    <p:extLst>
      <p:ext uri="{BB962C8B-B14F-4D97-AF65-F5344CB8AC3E}">
        <p14:creationId xmlns:p14="http://schemas.microsoft.com/office/powerpoint/2010/main" val="144646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8</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611560" y="1484784"/>
            <a:ext cx="8280920" cy="4751387"/>
          </a:xfrm>
        </p:spPr>
        <p:txBody>
          <a:bodyPr/>
          <a:lstStyle/>
          <a:p>
            <a:pPr marL="0" indent="0" algn="ctr">
              <a:buClr>
                <a:schemeClr val="tx1"/>
              </a:buClr>
              <a:buNone/>
            </a:pPr>
            <a:r>
              <a:rPr lang="ja-JP" altLang="en-US" sz="4800" u="sng" dirty="0">
                <a:solidFill>
                  <a:srgbClr val="FFFF00"/>
                </a:solidFill>
                <a:effectLst>
                  <a:outerShdw blurRad="38100" dist="38100" dir="2700000" algn="tl">
                    <a:srgbClr val="000000">
                      <a:alpha val="43137"/>
                    </a:srgbClr>
                  </a:outerShdw>
                </a:effectLst>
              </a:rPr>
              <a:t>もしあなたが金槌</a:t>
            </a:r>
            <a:r>
              <a:rPr lang="ja-JP" altLang="en-US" sz="4800" u="sng" dirty="0" smtClean="0">
                <a:solidFill>
                  <a:srgbClr val="FFFF00"/>
                </a:solidFill>
                <a:effectLst>
                  <a:outerShdw blurRad="38100" dist="38100" dir="2700000" algn="tl">
                    <a:srgbClr val="000000">
                      <a:alpha val="43137"/>
                    </a:srgbClr>
                  </a:outerShdw>
                </a:effectLst>
              </a:rPr>
              <a:t>なら</a:t>
            </a:r>
          </a:p>
          <a:p>
            <a:pPr marL="0" indent="0" algn="ctr">
              <a:buClr>
                <a:schemeClr val="tx1"/>
              </a:buClr>
              <a:buNone/>
            </a:pPr>
            <a:r>
              <a:rPr lang="ja-JP" altLang="en-US" sz="7200" dirty="0" smtClean="0">
                <a:solidFill>
                  <a:srgbClr val="FFFF00"/>
                </a:solidFill>
                <a:effectLst>
                  <a:outerShdw blurRad="38100" dist="38100" dir="2700000" algn="tl">
                    <a:srgbClr val="000000">
                      <a:alpha val="43137"/>
                    </a:srgbClr>
                  </a:outerShdw>
                </a:effectLst>
              </a:rPr>
              <a:t>⇓</a:t>
            </a:r>
            <a:endParaRPr lang="ja-JP" altLang="en-US" sz="7200" dirty="0">
              <a:solidFill>
                <a:srgbClr val="FFFF00"/>
              </a:solidFill>
              <a:effectLst>
                <a:outerShdw blurRad="38100" dist="38100" dir="2700000" algn="tl">
                  <a:srgbClr val="000000">
                    <a:alpha val="43137"/>
                  </a:srgbClr>
                </a:outerShdw>
              </a:effectLst>
            </a:endParaRPr>
          </a:p>
          <a:p>
            <a:pPr marL="0" indent="0" algn="ctr">
              <a:buClr>
                <a:schemeClr val="tx1"/>
              </a:buClr>
              <a:buNone/>
            </a:pPr>
            <a:r>
              <a:rPr lang="ja-JP" altLang="en-US" sz="4800" u="sng" dirty="0" smtClean="0">
                <a:solidFill>
                  <a:srgbClr val="FFFF00"/>
                </a:solidFill>
                <a:effectLst>
                  <a:outerShdw blurRad="38100" dist="38100" dir="2700000" algn="tl">
                    <a:srgbClr val="000000">
                      <a:alpha val="43137"/>
                    </a:srgbClr>
                  </a:outerShdw>
                </a:effectLst>
              </a:rPr>
              <a:t>世界</a:t>
            </a:r>
            <a:r>
              <a:rPr lang="ja-JP" altLang="en-US" sz="4800" u="sng" dirty="0">
                <a:solidFill>
                  <a:srgbClr val="FFFF00"/>
                </a:solidFill>
                <a:effectLst>
                  <a:outerShdw blurRad="38100" dist="38100" dir="2700000" algn="tl">
                    <a:srgbClr val="000000">
                      <a:alpha val="43137"/>
                    </a:srgbClr>
                  </a:outerShdw>
                </a:effectLst>
              </a:rPr>
              <a:t>は釘に</a:t>
            </a:r>
            <a:r>
              <a:rPr lang="ja-JP" altLang="en-US" sz="4800" u="sng" dirty="0" smtClean="0">
                <a:solidFill>
                  <a:srgbClr val="FFFF00"/>
                </a:solidFill>
                <a:effectLst>
                  <a:outerShdw blurRad="38100" dist="38100" dir="2700000" algn="tl">
                    <a:srgbClr val="000000">
                      <a:alpha val="43137"/>
                    </a:srgbClr>
                  </a:outerShdw>
                </a:effectLst>
              </a:rPr>
              <a:t>見える</a:t>
            </a:r>
          </a:p>
          <a:p>
            <a:pPr marL="0" indent="0" algn="ctr">
              <a:buClr>
                <a:schemeClr val="tx1"/>
              </a:buClr>
              <a:buNone/>
            </a:pPr>
            <a:endParaRPr lang="ja-JP" altLang="en-US" sz="4800" u="sng" dirty="0">
              <a:solidFill>
                <a:srgbClr val="FFFF00"/>
              </a:solidFill>
              <a:effectLst>
                <a:outerShdw blurRad="38100" dist="38100" dir="2700000" algn="tl">
                  <a:srgbClr val="000000">
                    <a:alpha val="43137"/>
                  </a:srgbClr>
                </a:outerShdw>
              </a:effectLst>
            </a:endParaRPr>
          </a:p>
          <a:p>
            <a:pPr marL="0" indent="0" algn="ctr">
              <a:buClr>
                <a:schemeClr val="tx1"/>
              </a:buClr>
              <a:buNone/>
            </a:pPr>
            <a:r>
              <a:rPr lang="en-US" altLang="ja-JP" dirty="0" smtClean="0">
                <a:solidFill>
                  <a:srgbClr val="FFFF00"/>
                </a:solidFill>
              </a:rPr>
              <a:t>(</a:t>
            </a:r>
            <a:r>
              <a:rPr lang="ja-JP" altLang="en-US" dirty="0" smtClean="0">
                <a:solidFill>
                  <a:srgbClr val="FFFF00"/>
                </a:solidFill>
              </a:rPr>
              <a:t>心理学者アブラハム・マズローの言葉</a:t>
            </a:r>
            <a:r>
              <a:rPr lang="en-US" altLang="ja-JP" dirty="0" smtClean="0">
                <a:solidFill>
                  <a:srgbClr val="FFFF00"/>
                </a:solidFill>
              </a:rPr>
              <a:t>)</a:t>
            </a:r>
            <a:endParaRPr lang="ja-JP" altLang="en-US" dirty="0" smtClean="0">
              <a:solidFill>
                <a:srgbClr val="FFFF00"/>
              </a:solidFill>
            </a:endParaRPr>
          </a:p>
          <a:p>
            <a:pPr marL="0" indent="0">
              <a:buClr>
                <a:srgbClr val="92D050"/>
              </a:buClr>
              <a:buNone/>
            </a:pPr>
            <a:endParaRPr lang="en-US" altLang="ja-JP" dirty="0"/>
          </a:p>
          <a:p>
            <a:pPr>
              <a:buClr>
                <a:srgbClr val="92D050"/>
              </a:buClr>
            </a:pPr>
            <a:endParaRPr lang="en-US" altLang="ja-JP" dirty="0" smtClean="0"/>
          </a:p>
          <a:p>
            <a:pPr>
              <a:buClr>
                <a:srgbClr val="92D050"/>
              </a:buClr>
            </a:pPr>
            <a:endParaRPr lang="en-US" altLang="ja-JP" dirty="0" smtClean="0"/>
          </a:p>
          <a:p>
            <a:pPr>
              <a:buClr>
                <a:srgbClr val="92D050"/>
              </a:buClr>
            </a:pPr>
            <a:endParaRPr lang="en-US" altLang="ja-JP" dirty="0" smtClean="0"/>
          </a:p>
          <a:p>
            <a:pPr>
              <a:buClr>
                <a:srgbClr val="92D050"/>
              </a:buClr>
            </a:pPr>
            <a:endParaRPr lang="ja-JP" altLang="en-US" dirty="0" smtClean="0"/>
          </a:p>
        </p:txBody>
      </p:sp>
      <p:sp>
        <p:nvSpPr>
          <p:cNvPr id="4" name="正方形/長方形 3"/>
          <p:cNvSpPr/>
          <p:nvPr/>
        </p:nvSpPr>
        <p:spPr>
          <a:xfrm>
            <a:off x="467949" y="273422"/>
            <a:ext cx="8414483" cy="707886"/>
          </a:xfrm>
          <a:prstGeom prst="rect">
            <a:avLst/>
          </a:prstGeom>
          <a:noFill/>
        </p:spPr>
        <p:txBody>
          <a:bodyPr wrap="none" lIns="91440" tIns="45720" rIns="91440" bIns="45720">
            <a:spAutoFit/>
            <a:scene3d>
              <a:camera prst="orthographicFront"/>
              <a:lightRig rig="threePt" dir="t"/>
            </a:scene3d>
            <a:sp3d extrusionH="57150">
              <a:bevelT w="38100" h="38100" prst="angle"/>
            </a:sp3d>
          </a:bodyPr>
          <a:lstStyle/>
          <a:p>
            <a:pPr algn="ctr"/>
            <a:r>
              <a:rPr lang="ja-JP" altLang="en-US" sz="4000" b="1" dirty="0" smtClean="0">
                <a:ln w="11430"/>
                <a:solidFill>
                  <a:srgbClr val="FFFF00"/>
                </a:solidFill>
                <a:effectLst>
                  <a:outerShdw blurRad="50800" dist="39000" dir="5460000" algn="tl">
                    <a:srgbClr val="000000">
                      <a:alpha val="38000"/>
                    </a:srgbClr>
                  </a:outerShdw>
                </a:effectLst>
              </a:rPr>
              <a:t>なぜ「数学書」として読みたかったのか</a:t>
            </a:r>
            <a:endParaRPr lang="ja-JP" altLang="en-US" sz="40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1955208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9941">
                                            <p:txEl>
                                              <p:pRg st="2" end="2"/>
                                            </p:txEl>
                                          </p:spTgt>
                                        </p:tgtEl>
                                        <p:attrNameLst>
                                          <p:attrName>style.visibility</p:attrName>
                                        </p:attrNameLst>
                                      </p:cBhvr>
                                      <p:to>
                                        <p:strVal val="visible"/>
                                      </p:to>
                                    </p:set>
                                    <p:animEffect transition="in" filter="wipe(down)">
                                      <p:cBhvr>
                                        <p:cTn id="7" dur="580">
                                          <p:stCondLst>
                                            <p:cond delay="0"/>
                                          </p:stCondLst>
                                        </p:cTn>
                                        <p:tgtEl>
                                          <p:spTgt spid="39941">
                                            <p:txEl>
                                              <p:pRg st="2" end="2"/>
                                            </p:txEl>
                                          </p:spTgt>
                                        </p:tgtEl>
                                      </p:cBhvr>
                                    </p:animEffect>
                                    <p:anim calcmode="lin" valueType="num">
                                      <p:cBhvr>
                                        <p:cTn id="8" dur="1822" tmFilter="0,0; 0.14,0.36; 0.43,0.73; 0.71,0.91; 1.0,1.0">
                                          <p:stCondLst>
                                            <p:cond delay="0"/>
                                          </p:stCondLst>
                                        </p:cTn>
                                        <p:tgtEl>
                                          <p:spTgt spid="39941">
                                            <p:txEl>
                                              <p:pRg st="2" end="2"/>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9941">
                                            <p:txEl>
                                              <p:pRg st="2" end="2"/>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9941">
                                            <p:txEl>
                                              <p:pRg st="2" end="2"/>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9941">
                                            <p:txEl>
                                              <p:pRg st="2" end="2"/>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9941">
                                            <p:txEl>
                                              <p:pRg st="2" end="2"/>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9941">
                                            <p:txEl>
                                              <p:pRg st="2" end="2"/>
                                            </p:txEl>
                                          </p:spTgt>
                                        </p:tgtEl>
                                      </p:cBhvr>
                                      <p:to x="100000" y="60000"/>
                                    </p:animScale>
                                    <p:animScale>
                                      <p:cBhvr>
                                        <p:cTn id="14" dur="166" decel="50000">
                                          <p:stCondLst>
                                            <p:cond delay="676"/>
                                          </p:stCondLst>
                                        </p:cTn>
                                        <p:tgtEl>
                                          <p:spTgt spid="39941">
                                            <p:txEl>
                                              <p:pRg st="2" end="2"/>
                                            </p:txEl>
                                          </p:spTgt>
                                        </p:tgtEl>
                                      </p:cBhvr>
                                      <p:to x="100000" y="100000"/>
                                    </p:animScale>
                                    <p:animScale>
                                      <p:cBhvr>
                                        <p:cTn id="15" dur="26">
                                          <p:stCondLst>
                                            <p:cond delay="1312"/>
                                          </p:stCondLst>
                                        </p:cTn>
                                        <p:tgtEl>
                                          <p:spTgt spid="39941">
                                            <p:txEl>
                                              <p:pRg st="2" end="2"/>
                                            </p:txEl>
                                          </p:spTgt>
                                        </p:tgtEl>
                                      </p:cBhvr>
                                      <p:to x="100000" y="80000"/>
                                    </p:animScale>
                                    <p:animScale>
                                      <p:cBhvr>
                                        <p:cTn id="16" dur="166" decel="50000">
                                          <p:stCondLst>
                                            <p:cond delay="1338"/>
                                          </p:stCondLst>
                                        </p:cTn>
                                        <p:tgtEl>
                                          <p:spTgt spid="39941">
                                            <p:txEl>
                                              <p:pRg st="2" end="2"/>
                                            </p:txEl>
                                          </p:spTgt>
                                        </p:tgtEl>
                                      </p:cBhvr>
                                      <p:to x="100000" y="100000"/>
                                    </p:animScale>
                                    <p:animScale>
                                      <p:cBhvr>
                                        <p:cTn id="17" dur="26">
                                          <p:stCondLst>
                                            <p:cond delay="1642"/>
                                          </p:stCondLst>
                                        </p:cTn>
                                        <p:tgtEl>
                                          <p:spTgt spid="39941">
                                            <p:txEl>
                                              <p:pRg st="2" end="2"/>
                                            </p:txEl>
                                          </p:spTgt>
                                        </p:tgtEl>
                                      </p:cBhvr>
                                      <p:to x="100000" y="90000"/>
                                    </p:animScale>
                                    <p:animScale>
                                      <p:cBhvr>
                                        <p:cTn id="18" dur="166" decel="50000">
                                          <p:stCondLst>
                                            <p:cond delay="1668"/>
                                          </p:stCondLst>
                                        </p:cTn>
                                        <p:tgtEl>
                                          <p:spTgt spid="39941">
                                            <p:txEl>
                                              <p:pRg st="2" end="2"/>
                                            </p:txEl>
                                          </p:spTgt>
                                        </p:tgtEl>
                                      </p:cBhvr>
                                      <p:to x="100000" y="100000"/>
                                    </p:animScale>
                                    <p:animScale>
                                      <p:cBhvr>
                                        <p:cTn id="19" dur="26">
                                          <p:stCondLst>
                                            <p:cond delay="1808"/>
                                          </p:stCondLst>
                                        </p:cTn>
                                        <p:tgtEl>
                                          <p:spTgt spid="39941">
                                            <p:txEl>
                                              <p:pRg st="2" end="2"/>
                                            </p:txEl>
                                          </p:spTgt>
                                        </p:tgtEl>
                                      </p:cBhvr>
                                      <p:to x="100000" y="95000"/>
                                    </p:animScale>
                                    <p:animScale>
                                      <p:cBhvr>
                                        <p:cTn id="20" dur="166" decel="50000">
                                          <p:stCondLst>
                                            <p:cond delay="1834"/>
                                          </p:stCondLst>
                                        </p:cTn>
                                        <p:tgtEl>
                                          <p:spTgt spid="39941">
                                            <p:txEl>
                                              <p:pRg st="2" end="2"/>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9941">
                                            <p:txEl>
                                              <p:pRg st="4" end="4"/>
                                            </p:txEl>
                                          </p:spTgt>
                                        </p:tgtEl>
                                        <p:attrNameLst>
                                          <p:attrName>style.visibility</p:attrName>
                                        </p:attrNameLst>
                                      </p:cBhvr>
                                      <p:to>
                                        <p:strVal val="visible"/>
                                      </p:to>
                                    </p:set>
                                    <p:animEffect transition="in" filter="wipe(down)">
                                      <p:cBhvr>
                                        <p:cTn id="25" dur="580">
                                          <p:stCondLst>
                                            <p:cond delay="0"/>
                                          </p:stCondLst>
                                        </p:cTn>
                                        <p:tgtEl>
                                          <p:spTgt spid="39941">
                                            <p:txEl>
                                              <p:pRg st="4" end="4"/>
                                            </p:txEl>
                                          </p:spTgt>
                                        </p:tgtEl>
                                      </p:cBhvr>
                                    </p:animEffect>
                                    <p:anim calcmode="lin" valueType="num">
                                      <p:cBhvr>
                                        <p:cTn id="26" dur="1822" tmFilter="0,0; 0.14,0.36; 0.43,0.73; 0.71,0.91; 1.0,1.0">
                                          <p:stCondLst>
                                            <p:cond delay="0"/>
                                          </p:stCondLst>
                                        </p:cTn>
                                        <p:tgtEl>
                                          <p:spTgt spid="39941">
                                            <p:txEl>
                                              <p:pRg st="4" end="4"/>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9941">
                                            <p:txEl>
                                              <p:pRg st="4" end="4"/>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9941">
                                            <p:txEl>
                                              <p:pRg st="4" end="4"/>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9941">
                                            <p:txEl>
                                              <p:pRg st="4" end="4"/>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9941">
                                            <p:txEl>
                                              <p:pRg st="4" end="4"/>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9941">
                                            <p:txEl>
                                              <p:pRg st="4" end="4"/>
                                            </p:txEl>
                                          </p:spTgt>
                                        </p:tgtEl>
                                      </p:cBhvr>
                                      <p:to x="100000" y="60000"/>
                                    </p:animScale>
                                    <p:animScale>
                                      <p:cBhvr>
                                        <p:cTn id="32" dur="166" decel="50000">
                                          <p:stCondLst>
                                            <p:cond delay="676"/>
                                          </p:stCondLst>
                                        </p:cTn>
                                        <p:tgtEl>
                                          <p:spTgt spid="39941">
                                            <p:txEl>
                                              <p:pRg st="4" end="4"/>
                                            </p:txEl>
                                          </p:spTgt>
                                        </p:tgtEl>
                                      </p:cBhvr>
                                      <p:to x="100000" y="100000"/>
                                    </p:animScale>
                                    <p:animScale>
                                      <p:cBhvr>
                                        <p:cTn id="33" dur="26">
                                          <p:stCondLst>
                                            <p:cond delay="1312"/>
                                          </p:stCondLst>
                                        </p:cTn>
                                        <p:tgtEl>
                                          <p:spTgt spid="39941">
                                            <p:txEl>
                                              <p:pRg st="4" end="4"/>
                                            </p:txEl>
                                          </p:spTgt>
                                        </p:tgtEl>
                                      </p:cBhvr>
                                      <p:to x="100000" y="80000"/>
                                    </p:animScale>
                                    <p:animScale>
                                      <p:cBhvr>
                                        <p:cTn id="34" dur="166" decel="50000">
                                          <p:stCondLst>
                                            <p:cond delay="1338"/>
                                          </p:stCondLst>
                                        </p:cTn>
                                        <p:tgtEl>
                                          <p:spTgt spid="39941">
                                            <p:txEl>
                                              <p:pRg st="4" end="4"/>
                                            </p:txEl>
                                          </p:spTgt>
                                        </p:tgtEl>
                                      </p:cBhvr>
                                      <p:to x="100000" y="100000"/>
                                    </p:animScale>
                                    <p:animScale>
                                      <p:cBhvr>
                                        <p:cTn id="35" dur="26">
                                          <p:stCondLst>
                                            <p:cond delay="1642"/>
                                          </p:stCondLst>
                                        </p:cTn>
                                        <p:tgtEl>
                                          <p:spTgt spid="39941">
                                            <p:txEl>
                                              <p:pRg st="4" end="4"/>
                                            </p:txEl>
                                          </p:spTgt>
                                        </p:tgtEl>
                                      </p:cBhvr>
                                      <p:to x="100000" y="90000"/>
                                    </p:animScale>
                                    <p:animScale>
                                      <p:cBhvr>
                                        <p:cTn id="36" dur="166" decel="50000">
                                          <p:stCondLst>
                                            <p:cond delay="1668"/>
                                          </p:stCondLst>
                                        </p:cTn>
                                        <p:tgtEl>
                                          <p:spTgt spid="39941">
                                            <p:txEl>
                                              <p:pRg st="4" end="4"/>
                                            </p:txEl>
                                          </p:spTgt>
                                        </p:tgtEl>
                                      </p:cBhvr>
                                      <p:to x="100000" y="100000"/>
                                    </p:animScale>
                                    <p:animScale>
                                      <p:cBhvr>
                                        <p:cTn id="37" dur="26">
                                          <p:stCondLst>
                                            <p:cond delay="1808"/>
                                          </p:stCondLst>
                                        </p:cTn>
                                        <p:tgtEl>
                                          <p:spTgt spid="39941">
                                            <p:txEl>
                                              <p:pRg st="4" end="4"/>
                                            </p:txEl>
                                          </p:spTgt>
                                        </p:tgtEl>
                                      </p:cBhvr>
                                      <p:to x="100000" y="95000"/>
                                    </p:animScale>
                                    <p:animScale>
                                      <p:cBhvr>
                                        <p:cTn id="38" dur="166" decel="50000">
                                          <p:stCondLst>
                                            <p:cond delay="1834"/>
                                          </p:stCondLst>
                                        </p:cTn>
                                        <p:tgtEl>
                                          <p:spTgt spid="39941">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lvl1pPr>
              <a:defRPr sz="3200">
                <a:solidFill>
                  <a:schemeClr val="tx1"/>
                </a:solidFill>
                <a:latin typeface="Times New Roman" panose="02020603050405020304" pitchFamily="18" charset="0"/>
                <a:ea typeface="SimSun" panose="02010600030101010101" pitchFamily="2" charset="-122"/>
              </a:defRPr>
            </a:lvl1pPr>
            <a:lvl2pPr marL="742950" indent="-285750">
              <a:defRPr sz="3200">
                <a:solidFill>
                  <a:schemeClr val="tx1"/>
                </a:solidFill>
                <a:latin typeface="Times New Roman" panose="02020603050405020304" pitchFamily="18" charset="0"/>
                <a:ea typeface="SimSun" panose="02010600030101010101" pitchFamily="2" charset="-122"/>
              </a:defRPr>
            </a:lvl2pPr>
            <a:lvl3pPr marL="1143000" indent="-228600">
              <a:defRPr sz="3200">
                <a:solidFill>
                  <a:schemeClr val="tx1"/>
                </a:solidFill>
                <a:latin typeface="Times New Roman" panose="02020603050405020304" pitchFamily="18" charset="0"/>
                <a:ea typeface="SimSun" panose="02010600030101010101" pitchFamily="2" charset="-122"/>
              </a:defRPr>
            </a:lvl3pPr>
            <a:lvl4pPr marL="1600200" indent="-228600">
              <a:defRPr sz="3200">
                <a:solidFill>
                  <a:schemeClr val="tx1"/>
                </a:solidFill>
                <a:latin typeface="Times New Roman" panose="02020603050405020304" pitchFamily="18" charset="0"/>
                <a:ea typeface="SimSun" panose="02010600030101010101" pitchFamily="2" charset="-122"/>
              </a:defRPr>
            </a:lvl4pPr>
            <a:lvl5pPr marL="2057400" indent="-228600">
              <a:defRPr sz="3200">
                <a:solidFill>
                  <a:schemeClr val="tx1"/>
                </a:solidFill>
                <a:latin typeface="Times New Roman" panose="02020603050405020304" pitchFamily="18"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200">
                <a:solidFill>
                  <a:schemeClr val="tx1"/>
                </a:solidFill>
                <a:latin typeface="Times New Roman" panose="02020603050405020304" pitchFamily="18" charset="0"/>
                <a:ea typeface="SimSun" panose="02010600030101010101" pitchFamily="2" charset="-122"/>
              </a:defRPr>
            </a:lvl9pPr>
          </a:lstStyle>
          <a:p>
            <a:fld id="{6875D76B-FC52-4685-86C0-9C65CFC404EE}" type="slidenum">
              <a:rPr lang="ja-JP" altLang="en-US" sz="1400">
                <a:solidFill>
                  <a:srgbClr val="FFFFFF"/>
                </a:solidFill>
                <a:ea typeface="ＭＳ Ｐゴシック" panose="020B0600070205080204" pitchFamily="50" charset="-128"/>
              </a:rPr>
              <a:pPr/>
              <a:t>9</a:t>
            </a:fld>
            <a:endParaRPr lang="en-US" altLang="ja-JP" sz="1800">
              <a:solidFill>
                <a:srgbClr val="FFFFFF"/>
              </a:solidFill>
              <a:ea typeface="ＭＳ Ｐゴシック" panose="020B0600070205080204" pitchFamily="50" charset="-128"/>
            </a:endParaRPr>
          </a:p>
        </p:txBody>
      </p:sp>
      <p:sp>
        <p:nvSpPr>
          <p:cNvPr id="39939" name="Line 4"/>
          <p:cNvSpPr>
            <a:spLocks noChangeShapeType="1"/>
          </p:cNvSpPr>
          <p:nvPr/>
        </p:nvSpPr>
        <p:spPr bwMode="auto">
          <a:xfrm>
            <a:off x="611560" y="1196752"/>
            <a:ext cx="8064500" cy="1587"/>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buFont typeface="Arial" pitchFamily="34" charset="0"/>
              <a:buNone/>
            </a:pPr>
            <a:endParaRPr kumimoji="0" lang="ja-JP" altLang="en-US" sz="3200">
              <a:solidFill>
                <a:srgbClr val="FFFFFF"/>
              </a:solidFill>
              <a:ea typeface="SimSun" pitchFamily="2" charset="-122"/>
            </a:endParaRPr>
          </a:p>
        </p:txBody>
      </p:sp>
      <p:sp>
        <p:nvSpPr>
          <p:cNvPr id="39941" name="コンテンツ プレースホルダー 2"/>
          <p:cNvSpPr>
            <a:spLocks noGrp="1" noChangeArrowheads="1"/>
          </p:cNvSpPr>
          <p:nvPr>
            <p:ph idx="4294967295"/>
          </p:nvPr>
        </p:nvSpPr>
        <p:spPr>
          <a:xfrm>
            <a:off x="611560" y="1340768"/>
            <a:ext cx="8352928" cy="4751387"/>
          </a:xfrm>
        </p:spPr>
        <p:txBody>
          <a:bodyPr/>
          <a:lstStyle/>
          <a:p>
            <a:pPr marL="514350" indent="-514350">
              <a:buClr>
                <a:schemeClr val="tx1"/>
              </a:buClr>
              <a:buFont typeface="+mj-ea"/>
              <a:buAutoNum type="circleNumDbPlain"/>
            </a:pPr>
            <a:r>
              <a:rPr lang="ja-JP" altLang="en-US" dirty="0" smtClean="0"/>
              <a:t>数学を専攻したから</a:t>
            </a:r>
          </a:p>
          <a:p>
            <a:pPr marL="514350" indent="-514350">
              <a:buClr>
                <a:schemeClr val="tx1"/>
              </a:buClr>
              <a:buFont typeface="+mj-ea"/>
              <a:buAutoNum type="circleNumDbPlain"/>
            </a:pPr>
            <a:r>
              <a:rPr lang="ja-JP" altLang="en-US" dirty="0"/>
              <a:t>「憲法マジック</a:t>
            </a:r>
            <a:r>
              <a:rPr lang="ja-JP" altLang="en-US" dirty="0" smtClean="0"/>
              <a:t>」が</a:t>
            </a:r>
            <a:r>
              <a:rPr lang="ja-JP" altLang="en-US" dirty="0"/>
              <a:t>おかしいと思った</a:t>
            </a:r>
            <a:r>
              <a:rPr lang="ja-JP" altLang="en-US" dirty="0" smtClean="0"/>
              <a:t>から</a:t>
            </a:r>
          </a:p>
          <a:p>
            <a:pPr marL="914400" lvl="1" indent="-514350">
              <a:buFont typeface="+mj-lt"/>
              <a:buAutoNum type="alphaLcPeriod"/>
            </a:pPr>
            <a:r>
              <a:rPr lang="ja-JP" altLang="en-US" dirty="0" smtClean="0"/>
              <a:t>「押し付け憲法」</a:t>
            </a:r>
            <a:r>
              <a:rPr lang="ja-JP" altLang="en-US" dirty="0" err="1" smtClean="0"/>
              <a:t>か</a:t>
            </a:r>
            <a:r>
              <a:rPr lang="ja-JP" altLang="en-US" dirty="0" smtClean="0"/>
              <a:t>どうか以前に、憲法そのものの意味を丁寧に知らなくてはならない。</a:t>
            </a:r>
            <a:r>
              <a:rPr lang="en-US" altLang="ja-JP" dirty="0" smtClean="0"/>
              <a:t>(</a:t>
            </a:r>
            <a:r>
              <a:rPr lang="ja-JP" altLang="en-US" dirty="0" smtClean="0"/>
              <a:t>日本語が正文</a:t>
            </a:r>
            <a:r>
              <a:rPr lang="en-US" altLang="ja-JP" dirty="0" smtClean="0"/>
              <a:t>)</a:t>
            </a:r>
            <a:endParaRPr lang="ja-JP" altLang="en-US" dirty="0" smtClean="0"/>
          </a:p>
          <a:p>
            <a:pPr marL="914400" lvl="1" indent="-514350">
              <a:buFont typeface="+mj-lt"/>
              <a:buAutoNum type="alphaLcPeriod"/>
            </a:pPr>
            <a:r>
              <a:rPr lang="ja-JP" altLang="en-US" dirty="0" smtClean="0"/>
              <a:t>「</a:t>
            </a:r>
            <a:r>
              <a:rPr lang="ja-JP" altLang="en-US" dirty="0"/>
              <a:t>義務</a:t>
            </a:r>
            <a:r>
              <a:rPr lang="ja-JP" altLang="en-US" dirty="0" smtClean="0"/>
              <a:t>」</a:t>
            </a:r>
            <a:r>
              <a:rPr lang="ja-JP" altLang="en-US" dirty="0"/>
              <a:t>の</a:t>
            </a:r>
            <a:r>
              <a:rPr lang="ja-JP" altLang="en-US" dirty="0" smtClean="0"/>
              <a:t>意味が条文によって違っている。</a:t>
            </a:r>
          </a:p>
          <a:p>
            <a:pPr marL="1371600" lvl="2" indent="-571500">
              <a:buFont typeface="+mj-lt"/>
              <a:buAutoNum type="romanLcPeriod"/>
            </a:pPr>
            <a:r>
              <a:rPr lang="en-US" altLang="ja-JP" dirty="0" smtClean="0"/>
              <a:t>30</a:t>
            </a:r>
            <a:r>
              <a:rPr lang="ja-JP" altLang="en-US" dirty="0" smtClean="0"/>
              <a:t>条では「義務」でも、</a:t>
            </a:r>
            <a:r>
              <a:rPr lang="en-US" altLang="ja-JP" dirty="0" smtClean="0"/>
              <a:t>99</a:t>
            </a:r>
            <a:r>
              <a:rPr lang="ja-JP" altLang="en-US" dirty="0"/>
              <a:t>条では</a:t>
            </a:r>
            <a:r>
              <a:rPr lang="ja-JP" altLang="en-US" dirty="0" smtClean="0"/>
              <a:t>、「道徳的</a:t>
            </a:r>
            <a:r>
              <a:rPr lang="ja-JP" altLang="en-US" dirty="0"/>
              <a:t>要請」</a:t>
            </a:r>
            <a:endParaRPr lang="ja-JP" altLang="en-US" dirty="0" smtClean="0"/>
          </a:p>
          <a:p>
            <a:pPr marL="914400" lvl="1" indent="-514350">
              <a:buFont typeface="+mj-ea"/>
              <a:buAutoNum type="alphaLcPeriod"/>
            </a:pPr>
            <a:r>
              <a:rPr lang="ja-JP" altLang="en-US" dirty="0" smtClean="0"/>
              <a:t>憲法では使われていない「自衛権」という言葉が憲法の一番大きな問題の決定権を持っている</a:t>
            </a:r>
          </a:p>
          <a:p>
            <a:pPr marL="914400" lvl="1" indent="-514350">
              <a:buFont typeface="+mj-ea"/>
              <a:buAutoNum type="alphaLcPeriod"/>
            </a:pPr>
            <a:r>
              <a:rPr lang="ja-JP" altLang="en-US" dirty="0"/>
              <a:t>論理的に読むと死刑は禁止されている</a:t>
            </a:r>
            <a:endParaRPr lang="ja-JP" altLang="en-US" dirty="0" smtClean="0"/>
          </a:p>
          <a:p>
            <a:pPr marL="0" indent="0">
              <a:buClr>
                <a:srgbClr val="92D050"/>
              </a:buClr>
              <a:buNone/>
            </a:pPr>
            <a:endParaRPr lang="en-US" altLang="ja-JP" dirty="0"/>
          </a:p>
          <a:p>
            <a:pPr>
              <a:buClr>
                <a:srgbClr val="92D050"/>
              </a:buClr>
            </a:pPr>
            <a:endParaRPr lang="en-US" altLang="ja-JP" dirty="0" smtClean="0"/>
          </a:p>
          <a:p>
            <a:pPr>
              <a:buClr>
                <a:srgbClr val="92D050"/>
              </a:buClr>
            </a:pPr>
            <a:endParaRPr lang="en-US" altLang="ja-JP" dirty="0" smtClean="0"/>
          </a:p>
          <a:p>
            <a:pPr>
              <a:buClr>
                <a:srgbClr val="92D050"/>
              </a:buClr>
            </a:pPr>
            <a:endParaRPr lang="en-US" altLang="ja-JP" dirty="0" smtClean="0"/>
          </a:p>
          <a:p>
            <a:pPr>
              <a:buClr>
                <a:srgbClr val="92D050"/>
              </a:buClr>
            </a:pPr>
            <a:endParaRPr lang="ja-JP" altLang="en-US" dirty="0" smtClean="0"/>
          </a:p>
        </p:txBody>
      </p:sp>
      <p:sp>
        <p:nvSpPr>
          <p:cNvPr id="4" name="正方形/長方形 3"/>
          <p:cNvSpPr/>
          <p:nvPr/>
        </p:nvSpPr>
        <p:spPr>
          <a:xfrm>
            <a:off x="467949" y="273422"/>
            <a:ext cx="8414483" cy="707886"/>
          </a:xfrm>
          <a:prstGeom prst="rect">
            <a:avLst/>
          </a:prstGeom>
          <a:noFill/>
        </p:spPr>
        <p:txBody>
          <a:bodyPr wrap="none" lIns="91440" tIns="45720" rIns="91440" bIns="45720">
            <a:spAutoFit/>
            <a:scene3d>
              <a:camera prst="orthographicFront"/>
              <a:lightRig rig="threePt" dir="t"/>
            </a:scene3d>
            <a:sp3d extrusionH="57150">
              <a:bevelT w="38100" h="38100" prst="angle"/>
            </a:sp3d>
          </a:bodyPr>
          <a:lstStyle/>
          <a:p>
            <a:pPr algn="ctr"/>
            <a:r>
              <a:rPr lang="ja-JP" altLang="en-US" sz="4000" b="1" dirty="0" smtClean="0">
                <a:ln w="11430"/>
                <a:solidFill>
                  <a:srgbClr val="FFFF00"/>
                </a:solidFill>
                <a:effectLst>
                  <a:outerShdw blurRad="50800" dist="39000" dir="5460000" algn="tl">
                    <a:srgbClr val="000000">
                      <a:alpha val="38000"/>
                    </a:srgbClr>
                  </a:outerShdw>
                </a:effectLst>
              </a:rPr>
              <a:t>なぜ「数学書」として読みたかったのか</a:t>
            </a:r>
            <a:endParaRPr lang="ja-JP" altLang="en-US" sz="4000" b="1" cap="none" spc="0" dirty="0">
              <a:ln w="31550" cmpd="sng">
                <a:no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1431563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Soaring">
  <a:themeElements>
    <a:clrScheme name="">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itchFamily="34" charset="0"/>
          <a:buNone/>
          <a:tabLst/>
          <a:defRPr kumimoji="0" lang="zh-CN" sz="3200" b="0" i="0" u="none" strike="noStrike" cap="none" normalizeH="0" baseline="0" smtClean="0">
            <a:ln>
              <a:noFill/>
            </a:ln>
            <a:solidFill>
              <a:schemeClr val="tx1"/>
            </a:solidFill>
            <a:effectLst/>
            <a:latin typeface="Times New Roman" pitchFamily="18" charset="0"/>
            <a:ea typeface="SimSun"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itchFamily="34" charset="0"/>
          <a:buNone/>
          <a:tabLst/>
          <a:defRPr kumimoji="0" lang="zh-CN" sz="3200" b="0" i="0" u="none" strike="noStrike" cap="none" normalizeH="0" baseline="0" smtClean="0">
            <a:ln>
              <a:noFill/>
            </a:ln>
            <a:solidFill>
              <a:schemeClr val="tx1"/>
            </a:solidFill>
            <a:effectLst/>
            <a:latin typeface="Times New Roman" pitchFamily="18" charset="0"/>
            <a:ea typeface="SimSun" pitchFamily="2" charset="-122"/>
          </a:defRPr>
        </a:defPPr>
      </a:lst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themeOverride>
</file>

<file path=docProps/app.xml><?xml version="1.0" encoding="utf-8"?>
<Properties xmlns="http://schemas.openxmlformats.org/officeDocument/2006/extended-properties" xmlns:vt="http://schemas.openxmlformats.org/officeDocument/2006/docPropsVTypes">
  <TotalTime>3657</TotalTime>
  <Words>2940</Words>
  <Application>Microsoft Office PowerPoint</Application>
  <PresentationFormat>画面に合わせる (4:3)</PresentationFormat>
  <Paragraphs>397</Paragraphs>
  <Slides>64</Slides>
  <Notes>13</Notes>
  <HiddenSlides>0</HiddenSlides>
  <MMClips>1</MMClips>
  <ScaleCrop>false</ScaleCrop>
  <HeadingPairs>
    <vt:vector size="4" baseType="variant">
      <vt:variant>
        <vt:lpstr>テーマ</vt:lpstr>
      </vt:variant>
      <vt:variant>
        <vt:i4>1</vt:i4>
      </vt:variant>
      <vt:variant>
        <vt:lpstr>スライド タイトル</vt:lpstr>
      </vt:variant>
      <vt:variant>
        <vt:i4>64</vt:i4>
      </vt:variant>
    </vt:vector>
  </HeadingPairs>
  <TitlesOfParts>
    <vt:vector size="65" baseType="lpstr">
      <vt:lpstr>Soaring</vt:lpstr>
      <vt:lpstr>PowerPoint プレゼンテーション</vt:lpstr>
      <vt:lpstr>PowerPoint プレゼンテーション</vt:lpstr>
      <vt:lpstr>「数学書として読む」とは</vt:lpstr>
      <vt:lpstr> 「数学書として読む」とは――九大律 </vt:lpstr>
      <vt:lpstr> 九大律 (その2) </vt:lpstr>
      <vt:lpstr> 九大律 (その3) </vt:lpstr>
      <vt:lpstr>なぜ「数学書」として読みたかったのか</vt:lpstr>
      <vt:lpstr>PowerPoint プレゼンテーション</vt:lpstr>
      <vt:lpstr>PowerPoint プレゼンテーション</vt:lpstr>
      <vt:lpstr>なぜ「前広島市長」が憲法を語るのか</vt:lpstr>
      <vt:lpstr>PowerPoint プレゼンテーション</vt:lpstr>
      <vt:lpstr>憲法は死刑を禁止している</vt:lpstr>
      <vt:lpstr>PowerPoint プレゼンテーション</vt:lpstr>
      <vt:lpstr>PowerPoint プレゼンテーション</vt:lpstr>
      <vt:lpstr>憲法には「改正不可条項」がある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憲法における「天皇」の位置付け</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憲法99条 </vt:lpstr>
      <vt:lpstr>憲法99条は「法的義務」ではない?</vt:lpstr>
      <vt:lpstr> 「99条は法的義務ではない」 －－確定した判決がある－－ </vt:lpstr>
      <vt:lpstr> 憲法99条解釈の定説 </vt:lpstr>
      <vt:lpstr> 「憲法マジック」と定説の問題点 </vt:lpstr>
      <vt:lpstr> 定説の問題点　(2) </vt:lpstr>
      <vt:lpstr> しかし「憲法マジック」が定説 </vt:lpstr>
      <vt:lpstr>新たな実効性のある政治目標</vt:lpstr>
      <vt:lpstr>天皇が憲法遵守義務違反を犯したら</vt:lpstr>
      <vt:lpstr> 皇室と「憲法遵守義務」 </vt:lpstr>
      <vt:lpstr> 天皇が「憲法遵守義務」違反をしたら </vt:lpstr>
      <vt:lpstr>内閣・国会・裁判所が 憲法遵守義務違反を犯したら</vt:lpstr>
      <vt:lpstr> 憲法99条 </vt:lpstr>
      <vt:lpstr> 天皇の「憲法遵守義務」の独立性 </vt:lpstr>
      <vt:lpstr> 「憲法遵守義務」－－99条の系 </vt:lpstr>
      <vt:lpstr> 「憲法遵守義務」－－99条の系 </vt:lpstr>
      <vt:lpstr> 具体的には何ができるのか </vt:lpstr>
      <vt:lpstr>上皇夫妻の「憲法遵守」行為</vt:lpstr>
      <vt:lpstr>上皇の憲法関連発言</vt:lpstr>
      <vt:lpstr>天皇発言への批判と反論</vt:lpstr>
      <vt:lpstr>上皇后の憲法関連の発言</vt:lpstr>
      <vt:lpstr>「国民の総意」は存在するか</vt:lpstr>
      <vt:lpstr>「国民の総意」とは</vt:lpstr>
      <vt:lpstr>PowerPoint プレゼンテーション</vt:lpstr>
      <vt:lpstr>「朝見の儀」から見える内閣の本音</vt:lpstr>
      <vt:lpstr>「朝見の儀」</vt:lpstr>
      <vt:lpstr>平成の「朝見の儀」</vt:lpstr>
      <vt:lpstr>令和の「朝見の儀」</vt:lpstr>
      <vt:lpstr>竹下総理大臣による奉答文</vt:lpstr>
      <vt:lpstr>安倍総理大臣による「国民代表の辞」</vt:lpstr>
      <vt:lpstr> しかし「憲法マジック」が定説 </vt:lpstr>
      <vt:lpstr>新たな実効性のある政治目標</vt:lpstr>
      <vt:lpstr>ブログの勧め</vt:lpstr>
      <vt:lpstr>  </vt:lpstr>
      <vt:lpstr> もお読み下さい </vt:lpstr>
      <vt:lpstr>ご清聴ありがとうございました。</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Better Angels of Our Nature (被爆70年に考える)</dc:title>
  <dc:creator>秋葉忠利</dc:creator>
  <cp:lastModifiedBy>秋葉忠利</cp:lastModifiedBy>
  <cp:revision>245</cp:revision>
  <dcterms:created xsi:type="dcterms:W3CDTF">2015-08-02T13:25:18Z</dcterms:created>
  <dcterms:modified xsi:type="dcterms:W3CDTF">2019-07-21T11:51:16Z</dcterms:modified>
</cp:coreProperties>
</file>